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35" r:id="rId2"/>
  </p:sldMasterIdLst>
  <p:notesMasterIdLst>
    <p:notesMasterId r:id="rId18"/>
  </p:notesMasterIdLst>
  <p:sldIdLst>
    <p:sldId id="256" r:id="rId3"/>
    <p:sldId id="267" r:id="rId4"/>
    <p:sldId id="287" r:id="rId5"/>
    <p:sldId id="286" r:id="rId6"/>
    <p:sldId id="288" r:id="rId7"/>
    <p:sldId id="291" r:id="rId8"/>
    <p:sldId id="290" r:id="rId9"/>
    <p:sldId id="278" r:id="rId10"/>
    <p:sldId id="289" r:id="rId11"/>
    <p:sldId id="280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6201" autoAdjust="0"/>
  </p:normalViewPr>
  <p:slideViewPr>
    <p:cSldViewPr>
      <p:cViewPr>
        <p:scale>
          <a:sx n="50" d="100"/>
          <a:sy n="50" d="100"/>
        </p:scale>
        <p:origin x="-184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ECE01-77CE-434A-AB3C-7BD8B49F60AA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178AE-AFA5-46BF-9DDC-A482EF37FE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4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7D6E7AE8-2C65-4C0C-9AF9-C8DAD2F5F7B9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20:   7 de Alta Tecnologia,  4 de MH,   4 </a:t>
            </a:r>
            <a:r>
              <a:rPr lang="pt-BR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Combustíveis Fósseis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000000"/>
                </a:solidFill>
                <a:sym typeface="Tw Cen MT" pitchFamily="34" charset="0"/>
              </a:rPr>
              <a:t>Notas introdutórias.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32A5986F-FE56-41FE-9303-1197B0B59270}" type="slidenum">
              <a:rPr lang="en-US">
                <a:solidFill>
                  <a:srgbClr val="000000"/>
                </a:solidFill>
                <a:latin typeface="Calibri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>
              <a:solidFill>
                <a:srgbClr val="000000"/>
              </a:solidFill>
              <a:latin typeface="Calibri" pitchFamily="34" charset="0"/>
              <a:sym typeface="Tw Cen MT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parece pouco discutível que existem grandes oportunidades a longo prazo nas áreas tecnologicamente mais avançadas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Pauta composta por Extrativismo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Mineral e por produtos de baixa tecnologia,  ou seja,  Recursos Naturais 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Mão-de-obra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sem qualificação.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Pode-se notar que alguns produtos com altíssima taxa</a:t>
            </a:r>
            <a:r>
              <a:rPr lang="pt-BR" baseline="0" dirty="0" smtClean="0"/>
              <a:t> de crescimento tem ainda importância pequena no comércio internacional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20 sob a ótica de volume de negócios,  que juntos corresponderam a 42% do total de exportações globais naquele ano  (são necessários 102 produtos para atingir os clássicos 80%  da Lei de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Pareto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  Notar que H e MH corresponde 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14 deles,   combustíveis fósseis a 3.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20:   7 de Alta Tecnologia,  4 de MH,   4 Combustíveis Fósseis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178AE-AFA5-46BF-9DDC-A482EF37FE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9172-C0F5-4C0E-93CA-44C09C794D1B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C414D-4F35-4D6A-9CC6-43657F9AE2C2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7F915-B6C9-4F20-998B-33A9F2D97C10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0E2B6-5C4C-48BC-A7AD-A7A8124C6DBB}" type="slidenum">
              <a:rPr lang="en-US" smtClean="0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02FFF-146A-44E6-976F-BACE94F0D4E7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D278F-5D42-4AF6-A941-8B41456A4568}" type="slidenum">
              <a:rPr lang="en-US" smtClean="0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6337-012E-4675-9408-50ED0B85962D}" type="datetime8">
              <a:rPr lang="en-US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1CD4-D964-4D22-8045-829672C443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10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4171-060F-492C-AEFA-03ADD355C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F01C-BD0A-4CC3-95C4-EA0DDD37EC31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84AF4-A996-4397-A48A-9B18D99CEB4E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C400E-8760-492C-B51C-DCFBDE7A175E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43757-8458-4829-8386-0175D4EC291E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AB87A-445F-4CC0-91CC-517B67E823A6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531E9-CE6A-4289-83FF-59B8727BEA6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417-6DA4-4A28-9FB9-D96AFDEEB7FA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00E25-BA20-4CB8-924C-78C2AE5E073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EF729-0497-4850-95F3-E7A1214A6F05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05027-9BAD-43DA-B053-8150B920AD0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760FC-8932-4E38-B6D7-8D4F09B42BB8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F2F6F-10BA-482F-A863-4824361066BA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ED919-D0FD-46C3-9983-80B6AA3232D2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9865-6BC5-4BB3-9520-8F56F2240421}" type="slidenum">
              <a:rPr lang="en-US" smtClean="0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B18A6-C5AE-4122-BD2B-D9946E7F0105}" type="datetime8">
              <a:rPr lang="en-US" smtClean="0"/>
              <a:pPr>
                <a:defRPr/>
              </a:pPr>
              <a:t>4/20/2015 11:56 AM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691099F-F033-41A0-80AF-846A94C49BA1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3DED919-D0FD-46C3-9983-80B6AA3232D2}" type="datetime8">
              <a:rPr lang="en-US" smtClean="0"/>
              <a:pPr>
                <a:defRPr/>
              </a:pPr>
              <a:t>4/20/2015 11:56 AM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C429865-6BC5-4BB3-9520-8F56F2240421}" type="slidenum">
              <a:rPr lang="en-US" smtClean="0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CaixaDeTexto 13"/>
          <p:cNvSpPr txBox="1"/>
          <p:nvPr userDrawn="1"/>
        </p:nvSpPr>
        <p:spPr>
          <a:xfrm>
            <a:off x="8790788" y="6669940"/>
            <a:ext cx="3177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D4BCCF6-3128-4D49-8D7E-DE3FAF139AE7}" type="slidenum">
              <a:rPr lang="pt-BR" sz="800" smtClean="0"/>
              <a:pPr/>
              <a:t>‹nº›</a:t>
            </a:fld>
            <a:endParaRPr lang="pt-BR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pt-BR" cap="none" dirty="0" smtClean="0">
                <a:solidFill>
                  <a:srgbClr val="7D9263"/>
                </a:solidFill>
                <a:sym typeface="Tw Cen MT" pitchFamily="34" charset="0"/>
              </a:rPr>
              <a:t>Setores Dinâmicos da Economia Mundial </a:t>
            </a:r>
            <a:endParaRPr lang="pt-BR" sz="3600" cap="none" dirty="0" smtClean="0">
              <a:solidFill>
                <a:srgbClr val="7D9263"/>
              </a:solidFill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pt-BR" sz="2400" dirty="0" smtClean="0">
                <a:sym typeface="Tw Cen MT" pitchFamily="34" charset="0"/>
              </a:rPr>
              <a:t>Luiz Mariano Julio</a:t>
            </a:r>
          </a:p>
          <a:p>
            <a:pPr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pt-BR" sz="2400" dirty="0" smtClean="0">
                <a:sym typeface="Tw Cen MT" pitchFamily="34" charset="0"/>
              </a:rPr>
              <a:t>Workshop das Engenharias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Top 20 em Volume de Exportação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323527" y="764704"/>
          <a:ext cx="8496946" cy="5805251"/>
        </p:xfrm>
        <a:graphic>
          <a:graphicData uri="http://schemas.openxmlformats.org/drawingml/2006/table">
            <a:tbl>
              <a:tblPr/>
              <a:tblGrid>
                <a:gridCol w="432049"/>
                <a:gridCol w="2860621"/>
                <a:gridCol w="1062587"/>
                <a:gridCol w="1061836"/>
                <a:gridCol w="1061836"/>
                <a:gridCol w="956177"/>
                <a:gridCol w="531293"/>
                <a:gridCol w="530547"/>
              </a:tblGrid>
              <a:tr h="652761"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/>
                          <a:ea typeface="Times New Roman"/>
                          <a:cs typeface="Times New Roman"/>
                        </a:rPr>
                        <a:t>Produtos,  conforme SITC ver. 3   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Exportações Mundiais  2010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Particip. exportações mundiais 2010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Taxa de Crescimento  1995-2010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Exportação Economias em Desenvolvimento 2010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Intensidade Tecnológica ISIC ver 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105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U$ milhão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Intens.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Cat.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Todos os grupos de produtos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      15.147.680.466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42,0%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333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Crude petroleum &amp; bituminous oil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1.209.046.864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71,1%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334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Heavy petroleum &amp; bituminous oil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652.816.540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45,0%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781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Motor vehicles for the transport of persons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563.410.885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6,1%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17,3%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776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Valves tubes; diodes, transistors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527.518.232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69,1%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764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Telecommunication equipment, n.e.s.; &amp; parts, n.e.s.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453.518.381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9,2%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65,2%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752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Computer equipment nes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323.616.476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71,4%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542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Medicaments (incl. veterinary medicaments)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319.283.496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6,8%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2423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784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Parts &amp; accessories of vehicles of 722, 781, 782, 783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302.077.821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24,3%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343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Natural gas, whether or not liquefied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229.097.120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41,7%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759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Parts, accessories for machines of groups 751, 752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205.710.162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60,7%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772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Apparatus for electrical circuits; board, panels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204.149.685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42,5%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778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Electrical machinery &amp; apparatus, n.e.s.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201.332.376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48,9%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793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Ships, boats &amp; floating structures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159.213.603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59,2%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ML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351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728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Other machinery for particular industries, n.e.s.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157.651.921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20,1%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874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Measuring, analysing &amp; controlling apparatus, n.e.s.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154.063.267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7,4%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971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Gold, non-monetary (excluding gold ores and concentrates)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150.121.349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51,8%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ML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713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Internal combustion piston engines, parts, n.e.s.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139.594.762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20,2%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MH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541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Medicinal and pharmaceutical products, excluding 542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137.761.732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11,6%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2423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792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Aircraft &amp; associated equipment; spacecraft, etc.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135.702.213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14,6%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821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Furniture &amp; parts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          133.002.125 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7,5%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45,9%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Times New Roman"/>
                          <a:ea typeface="Times New Roman"/>
                          <a:cs typeface="Times New Roman"/>
                        </a:rPr>
                        <a:t>20-22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559" marR="295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79912" y="6567155"/>
            <a:ext cx="5168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Fontes: dados extraídos do UNCTAD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Handbook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2010  e OCDE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Scoreboard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2007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16016" y="764704"/>
            <a:ext cx="936104" cy="58326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Top 20 em Dinamismo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79912" y="6567155"/>
            <a:ext cx="5168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Fontes: dados extraídos do UNCTAD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Handbook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2010  e OCDE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Scoreboard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2007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836712"/>
            <a:ext cx="8625441" cy="504056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644008" y="908720"/>
            <a:ext cx="936104" cy="5040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115616" y="6093296"/>
            <a:ext cx="685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41% das exportações mundiais,   1,5x taxa crescimento da economia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Dinamismo Industrial dos Países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79912" y="6658595"/>
            <a:ext cx="5168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Fontes: dados extraídos do UNCTAD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Handbook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2010  e OCDE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Scoreboard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2007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08720"/>
            <a:ext cx="8898012" cy="57541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Dinamismo Industrial dos Países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608340"/>
            <a:ext cx="9144000" cy="591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Estados Unidos,  Alemanha e Japão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lideram pelo lado dos países desenvolvidos,  cada um deles sendo significativo exportador de quase todos os produtos.  Também não causa estranheza ver Bélgica, França, Inglaterra e Holanda ocupando posições que, embora inferiores à das três potências, também são de destaque;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China, Coréia do Sul, Cingapura e Taiwan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destacam pelo lado dos países em desenvolvimento,  cada um deles presente em mais de metade dos produtos mais dinâmicos listados.  Em especial,  a China se destaca por estar presente em 18 dos segmentos listados,  o que a faz líder geral nessa classificação,  levando-se em conta o volume geral de exportações dos Top 20;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México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destacou numa honrosa 12</a:t>
            </a:r>
            <a:r>
              <a:rPr kumimoji="0" 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posição e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Malásia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em 14</a:t>
            </a:r>
            <a:r>
              <a:rPr kumimoji="0" 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Ao se observar em quais produtos se destacam fica evidente o peso das empresas estrangeiras sediadas em seu território nesse volume de negócios.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t-BR" sz="105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Brasil ocupa a 42ª posição no ranking,   com 1,1% das exportações mundiais do item 743 (bombas de gás e compressores).  Entre os que estão</a:t>
            </a:r>
            <a:r>
              <a:rPr kumimoji="0" 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à nossa frente temos Chile (manufaturados de cobre),  Filipinas (semicondutores, computadores, </a:t>
            </a:r>
            <a:r>
              <a:rPr kumimoji="0" lang="pt-BR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equip</a:t>
            </a:r>
            <a:r>
              <a:rPr kumimoji="0" 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escritório),  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Emirados Árabes (</a:t>
            </a:r>
            <a:r>
              <a:rPr lang="pt-BR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jóias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),  Turquia (móveis, veículos, TV), Peru,  Indonésia, </a:t>
            </a:r>
            <a:r>
              <a:rPr lang="pt-BR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Casaquistão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 Bulgária (manuf. cobre).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Conclusões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Produtos de alta tecnologia, em especial os de Base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Científica,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são os que mais crescem na economia mundial;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Produtos de baixa tecnologia, </a:t>
            </a:r>
            <a:r>
              <a:rPr lang="pt-B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em especial os Intensivos em </a:t>
            </a:r>
            <a:r>
              <a:rPr lang="pt-BR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Mão-de-obra</a:t>
            </a:r>
            <a:r>
              <a:rPr lang="pt-BR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são os que mais decrescem na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economia mundial;</a:t>
            </a:r>
          </a:p>
          <a:p>
            <a:pPr lvl="0" algn="just">
              <a:buFont typeface="Arial" pitchFamily="34" charset="0"/>
              <a:buChar char="•"/>
            </a:pP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Produtos Dinâmicos tem demanda global crescente e com alto potencial de ganhos de produtividade,  reduzindo o risco de saturação de seus mercados consumidores;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Atuar num </a:t>
            </a:r>
            <a:r>
              <a:rPr kumimoji="0" lang="pt-B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portfolio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produtos de alta tecnologia reduz os riscos de deterioração dos termos de troca e estabelecem barreiras de entrada contra os competidores;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maioria absoluta dos países em desenvolvimento continua tendo seu comércio exportador focado em produtos com baixo dinamismo econômico e baixo índice tecnológico,  o que os mantém em situação delicada ao precisarem de grandes volumes de exportação de commodities primárias para poderem pagar por produtos de nível tecnológico mais elevado.</a:t>
            </a: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756592" y="1772816"/>
            <a:ext cx="10044608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-324544" y="2708920"/>
            <a:ext cx="10044608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3861048"/>
            <a:ext cx="10044608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468560" y="5085184"/>
            <a:ext cx="10044608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267744" y="2204864"/>
            <a:ext cx="44644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8000" b="1" kern="0" dirty="0" smtClean="0">
                <a:latin typeface="+mj-lt"/>
                <a:ea typeface="+mj-ea"/>
                <a:cs typeface="+mj-cs"/>
              </a:rPr>
              <a:t>Obrigado!</a:t>
            </a:r>
            <a:endParaRPr lang="pt-BR" sz="80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36096" y="4581128"/>
            <a:ext cx="3067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Luiz Mariano Julio</a:t>
            </a:r>
          </a:p>
          <a:p>
            <a:r>
              <a:rPr lang="pt-BR" dirty="0" smtClean="0"/>
              <a:t>mariano@viewinovacao.com.br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pt-BR" dirty="0" smtClean="0">
                <a:solidFill>
                  <a:srgbClr val="444D26"/>
                </a:solidFill>
                <a:sym typeface="Tw Cen MT" pitchFamily="34" charset="0"/>
              </a:rPr>
              <a:t>Quem sou?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362200" y="1680592"/>
            <a:ext cx="6781800" cy="4772744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Luiz Mariano Julio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Eng.  de Eletrônica – ITA 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Mestre em Política Científica &amp; Tecnológica – Unicamp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MBA em Gestão de Equipes - FGV</a:t>
            </a:r>
          </a:p>
          <a:p>
            <a:pPr lvl="1">
              <a:spcBef>
                <a:spcPts val="563"/>
              </a:spcBef>
              <a:buClrTx/>
              <a:buFont typeface="Tw Cen MT" pitchFamily="34" charset="0"/>
              <a:buNone/>
            </a:pPr>
            <a:endParaRPr lang="pt-BR" dirty="0" smtClean="0">
              <a:solidFill>
                <a:srgbClr val="000000"/>
              </a:solidFill>
              <a:sym typeface="Tw Cen MT" pitchFamily="34" charset="0"/>
            </a:endParaRP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CTO da Positivo Informática S.A.</a:t>
            </a:r>
          </a:p>
          <a:p>
            <a:pPr lvl="1">
              <a:spcBef>
                <a:spcPts val="563"/>
              </a:spcBef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29 anos de carreira em </a:t>
            </a:r>
            <a:r>
              <a:rPr lang="pt-BR" dirty="0" err="1" smtClean="0">
                <a:solidFill>
                  <a:srgbClr val="000000"/>
                </a:solidFill>
                <a:sym typeface="Tw Cen MT" pitchFamily="34" charset="0"/>
              </a:rPr>
              <a:t>P&amp;D</a:t>
            </a:r>
            <a:r>
              <a:rPr lang="pt-BR" dirty="0" smtClean="0">
                <a:solidFill>
                  <a:srgbClr val="000000"/>
                </a:solidFill>
                <a:sym typeface="Tw Cen MT" pitchFamily="34" charset="0"/>
              </a:rPr>
              <a:t> (Curitiba, São José dos Campos, São Paulo,  Manaus,  Munique)</a:t>
            </a:r>
            <a:endParaRPr lang="pt-BR" dirty="0">
              <a:solidFill>
                <a:srgbClr val="000000"/>
              </a:solidFill>
              <a:sym typeface="Tw Cen MT" pitchFamily="34" charset="0"/>
            </a:endParaRPr>
          </a:p>
        </p:txBody>
      </p:sp>
      <p:pic>
        <p:nvPicPr>
          <p:cNvPr id="4" name="Imagem 3" descr="e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628800"/>
            <a:ext cx="181927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11960" y="1529680"/>
            <a:ext cx="4860032" cy="4419600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identificar</a:t>
            </a:r>
            <a:r>
              <a:rPr lang="pt-BR" dirty="0" smtClean="0"/>
              <a:t> quais são os </a:t>
            </a:r>
            <a:r>
              <a:rPr lang="pt-BR" dirty="0" smtClean="0">
                <a:solidFill>
                  <a:srgbClr val="FF0000"/>
                </a:solidFill>
              </a:rPr>
              <a:t>setores dinâmicos </a:t>
            </a:r>
            <a:r>
              <a:rPr lang="pt-BR" dirty="0" smtClean="0"/>
              <a:t>da economia mundial na atualidade;</a:t>
            </a:r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mapear</a:t>
            </a:r>
            <a:r>
              <a:rPr lang="pt-BR" dirty="0" smtClean="0"/>
              <a:t> a atuação dos </a:t>
            </a:r>
            <a:r>
              <a:rPr lang="pt-BR" dirty="0" smtClean="0">
                <a:solidFill>
                  <a:srgbClr val="FF0000"/>
                </a:solidFill>
              </a:rPr>
              <a:t>principais países exportadores</a:t>
            </a:r>
            <a:r>
              <a:rPr lang="pt-BR" dirty="0" smtClean="0"/>
              <a:t> nesses segmentos;</a:t>
            </a:r>
          </a:p>
          <a:p>
            <a:r>
              <a:rPr lang="pt-BR" dirty="0" smtClean="0"/>
              <a:t>entender  a relação entre </a:t>
            </a:r>
            <a:r>
              <a:rPr lang="pt-BR" dirty="0" smtClean="0">
                <a:solidFill>
                  <a:srgbClr val="FF0000"/>
                </a:solidFill>
              </a:rPr>
              <a:t>dinamismo exportador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capacitação tecnológica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" name="Imagem 4" descr="comérc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816424" cy="2684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281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Classificação das Atividades Econômicas (OCDE*)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9512" y="1484784"/>
          <a:ext cx="8748464" cy="4320479"/>
        </p:xfrm>
        <a:graphic>
          <a:graphicData uri="http://schemas.openxmlformats.org/drawingml/2006/table">
            <a:tbl>
              <a:tblPr/>
              <a:tblGrid>
                <a:gridCol w="1882275"/>
                <a:gridCol w="4078261"/>
                <a:gridCol w="941137"/>
                <a:gridCol w="808965"/>
                <a:gridCol w="530955"/>
                <a:gridCol w="506871"/>
              </a:tblGrid>
              <a:tr h="46444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Grupos de 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Atividade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Principal Fator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Competitivo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Nível</a:t>
                      </a:r>
                      <a:r>
                        <a:rPr lang="pt-BR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Tecnológico</a:t>
                      </a: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Participação no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Comércio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Mundial </a:t>
                      </a: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2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1980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1995</a:t>
                      </a:r>
                      <a:endParaRPr lang="pt-B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2010</a:t>
                      </a:r>
                      <a:endParaRPr lang="pt-B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Intensivos em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Recursos Naturais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Acesso a recursos </a:t>
                      </a:r>
                      <a:r>
                        <a:rPr lang="pt-B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naturais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(Alumínio, processamento de alimentos, refinação de petróleo)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15,1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18,6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0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Intensivos em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Trabalho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Custo de </a:t>
                      </a:r>
                      <a:r>
                        <a:rPr lang="pt-BR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mão-de-obra</a:t>
                      </a: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não-especializada</a:t>
                      </a:r>
                      <a:endParaRPr lang="pt-BR" sz="14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(Artigos de vestuário, calçados, brinquedos)</a:t>
                      </a:r>
                      <a:endParaRPr lang="pt-B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17,4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17,9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14,7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5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Intensivos em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Escala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Duração dos fluxos de </a:t>
                      </a:r>
                      <a:r>
                        <a:rPr lang="pt-B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produção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(Aço, automóveis, papel, produtos químicos)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27,8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23,7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25,9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54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Produtos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Diferenciados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Produtos feitos por encomenda </a:t>
                      </a:r>
                      <a:endParaRPr lang="pt-BR" sz="14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(Maquinaria avançada, equipamentos de geração de energia)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24,3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23,4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19,3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72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Produtos de </a:t>
                      </a:r>
                      <a:endParaRPr lang="pt-BR" sz="14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 </a:t>
                      </a:r>
                      <a:r>
                        <a:rPr lang="pt-B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Científica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Aplicação direta de ciência e </a:t>
                      </a:r>
                      <a:r>
                        <a:rPr lang="pt-BR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tecnologia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(eletrônicos, biotecnologia, farmacêuticos, aeroespacial)</a:t>
                      </a:r>
                      <a:endParaRPr lang="pt-BR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11,4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19,9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21,5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203" marR="33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384376" y="5949280"/>
            <a:ext cx="55081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Fonte: </a:t>
            </a:r>
            <a:r>
              <a:rPr kumimoji="0" lang="pt-B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Lall</a:t>
            </a: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(2005),  atualizada com dados extraídos de UNCTAD (2011)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504" y="6525344"/>
            <a:ext cx="4896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* Organização para a Cooperação e Desenvolvimento Econômico</a:t>
            </a:r>
            <a:endParaRPr lang="pt-BR" sz="1400" dirty="0"/>
          </a:p>
        </p:txBody>
      </p:sp>
      <p:sp>
        <p:nvSpPr>
          <p:cNvPr id="16" name="Retângulo 15"/>
          <p:cNvSpPr/>
          <p:nvPr/>
        </p:nvSpPr>
        <p:spPr>
          <a:xfrm>
            <a:off x="-180528" y="2924944"/>
            <a:ext cx="9324528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07504" y="3645024"/>
            <a:ext cx="9324528" cy="2232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-180528" y="4189556"/>
            <a:ext cx="9324528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-180528" y="4941168"/>
            <a:ext cx="932452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281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Fragilidades do Modelo do OCDE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23"/>
          <p:cNvSpPr txBox="1">
            <a:spLocks noChangeArrowheads="1"/>
          </p:cNvSpPr>
          <p:nvPr/>
        </p:nvSpPr>
        <p:spPr bwMode="auto">
          <a:xfrm>
            <a:off x="0" y="1628800"/>
            <a:ext cx="87153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pt-BR" sz="2800" dirty="0" smtClean="0"/>
              <a:t>grupos amplos,  com grande disparidade  de contextos;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800" dirty="0" smtClean="0"/>
              <a:t> utiliza dados setoriais ↔ impreciso quanto aos produtos individuais;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800" dirty="0" smtClean="0"/>
              <a:t> produtos de elevada complexidade e commodities juntos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pt-BR" sz="2800" dirty="0" smtClean="0"/>
              <a:t> fragmentação na cadeia de valor  na indústria de alta tecnologia.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825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Destaques de Exportação dos </a:t>
            </a:r>
          </a:p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Países em Desenvolvimento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96086" y="6381328"/>
            <a:ext cx="5168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Fontes: dados extraídos do UNCTAD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Handbook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2010  e OCDE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Scoreboard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2007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6144"/>
            <a:ext cx="9084570" cy="5013176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6768320" y="1988840"/>
            <a:ext cx="684000" cy="439248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599968" y="1988840"/>
            <a:ext cx="684000" cy="439248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Setores Dinâmicos na Economia Mundial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55576" y="126876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/>
              <a:t>O dinamismo de um setor econômico é medido pela sua </a:t>
            </a:r>
          </a:p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taxa de crescimento </a:t>
            </a:r>
          </a:p>
          <a:p>
            <a:pPr algn="ctr"/>
            <a:r>
              <a:rPr lang="pt-BR" sz="4000" dirty="0" smtClean="0"/>
              <a:t>ao longo de </a:t>
            </a:r>
          </a:p>
          <a:p>
            <a:pPr algn="ctr"/>
            <a:r>
              <a:rPr lang="pt-BR" sz="4000" dirty="0" smtClean="0"/>
              <a:t>períodos relevantes de tempo. </a:t>
            </a:r>
          </a:p>
          <a:p>
            <a:pPr algn="ctr"/>
            <a:r>
              <a:rPr lang="pt-BR" sz="4000" dirty="0" smtClean="0"/>
              <a:t>O </a:t>
            </a:r>
            <a:r>
              <a:rPr lang="pt-BR" sz="4000" dirty="0" err="1" smtClean="0"/>
              <a:t>proxy</a:t>
            </a:r>
            <a:r>
              <a:rPr lang="pt-BR" sz="4000" dirty="0" smtClean="0"/>
              <a:t> disso é a</a:t>
            </a:r>
          </a:p>
          <a:p>
            <a:pPr algn="ctr"/>
            <a:r>
              <a:rPr lang="pt-BR" sz="4000" b="1" dirty="0" smtClean="0">
                <a:solidFill>
                  <a:srgbClr val="FF0000"/>
                </a:solidFill>
              </a:rPr>
              <a:t>Taxa de Crescimento de Exportações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1196752"/>
            <a:ext cx="9144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  SITC</a:t>
            </a:r>
            <a:r>
              <a:rPr lang="pt-BR" sz="3600" b="1" kern="0" dirty="0" smtClean="0">
                <a:latin typeface="+mj-lt"/>
                <a:ea typeface="+mj-ea"/>
                <a:cs typeface="+mj-cs"/>
              </a:rPr>
              <a:t> = </a:t>
            </a:r>
            <a:r>
              <a:rPr lang="en-US" sz="2400" dirty="0" smtClean="0"/>
              <a:t>Standard International Trade Classification – </a:t>
            </a:r>
          </a:p>
          <a:p>
            <a:pPr>
              <a:defRPr/>
            </a:pPr>
            <a:r>
              <a:rPr lang="en-US" sz="2400" dirty="0" smtClean="0"/>
              <a:t>	        divide o </a:t>
            </a:r>
            <a:r>
              <a:rPr lang="en-US" sz="2400" dirty="0" err="1" smtClean="0"/>
              <a:t>comércio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internacional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261 </a:t>
            </a:r>
            <a:r>
              <a:rPr lang="en-US" sz="2400" dirty="0" err="1" smtClean="0"/>
              <a:t>grupos</a:t>
            </a:r>
            <a:r>
              <a:rPr lang="en-US" sz="2400" dirty="0" smtClean="0"/>
              <a:t> </a:t>
            </a:r>
            <a:endParaRPr lang="en-US" sz="3600" dirty="0" smtClean="0"/>
          </a:p>
          <a:p>
            <a:pPr lvl="1">
              <a:defRPr/>
            </a:pPr>
            <a:r>
              <a:rPr lang="en-US" sz="1400" kern="0" dirty="0" smtClean="0">
                <a:latin typeface="+mj-lt"/>
                <a:ea typeface="+mj-ea"/>
                <a:cs typeface="+mj-cs"/>
              </a:rPr>
              <a:t>7             Machinery and transport equipment</a:t>
            </a:r>
          </a:p>
          <a:p>
            <a:pPr lvl="1">
              <a:defRPr/>
            </a:pPr>
            <a:r>
              <a:rPr lang="en-US" sz="1400" kern="0" dirty="0" smtClean="0">
                <a:latin typeface="+mj-lt"/>
                <a:ea typeface="+mj-ea"/>
                <a:cs typeface="+mj-cs"/>
              </a:rPr>
              <a:t>71            Power-generating machinery and equipment</a:t>
            </a:r>
          </a:p>
          <a:p>
            <a:pPr lvl="1">
              <a:defRPr/>
            </a:pPr>
            <a:r>
              <a:rPr lang="en-US" sz="1400" kern="0" dirty="0" smtClean="0">
                <a:latin typeface="+mj-lt"/>
                <a:ea typeface="+mj-ea"/>
                <a:cs typeface="+mj-cs"/>
              </a:rPr>
              <a:t>711           Steam or other </a:t>
            </a:r>
            <a:r>
              <a:rPr lang="en-US" sz="1400" kern="0" dirty="0" err="1" smtClean="0">
                <a:latin typeface="+mj-lt"/>
                <a:ea typeface="+mj-ea"/>
                <a:cs typeface="+mj-cs"/>
              </a:rPr>
              <a:t>vapour</a:t>
            </a:r>
            <a:r>
              <a:rPr lang="en-US" sz="1400" kern="0" dirty="0" smtClean="0">
                <a:latin typeface="+mj-lt"/>
                <a:ea typeface="+mj-ea"/>
                <a:cs typeface="+mj-cs"/>
              </a:rPr>
              <a:t>-generating boilers, superheated water boilers, and auxiliary plant for use therewith; parts thereof</a:t>
            </a:r>
          </a:p>
          <a:p>
            <a:pPr lvl="1">
              <a:defRPr/>
            </a:pPr>
            <a:r>
              <a:rPr lang="en-US" sz="1400" kern="0" dirty="0" smtClean="0">
                <a:latin typeface="+mj-lt"/>
                <a:ea typeface="+mj-ea"/>
                <a:cs typeface="+mj-cs"/>
              </a:rPr>
              <a:t>711.1         Steam or other </a:t>
            </a:r>
            <a:r>
              <a:rPr lang="en-US" sz="1400" kern="0" dirty="0" err="1" smtClean="0">
                <a:latin typeface="+mj-lt"/>
                <a:ea typeface="+mj-ea"/>
                <a:cs typeface="+mj-cs"/>
              </a:rPr>
              <a:t>vapour</a:t>
            </a:r>
            <a:r>
              <a:rPr lang="en-US" sz="1400" kern="0" dirty="0" smtClean="0">
                <a:latin typeface="+mj-lt"/>
                <a:ea typeface="+mj-ea"/>
                <a:cs typeface="+mj-cs"/>
              </a:rPr>
              <a:t>-generating boilers (excluding central heating hot water boilers capable also of producing low pressure steam); superheated water boilers</a:t>
            </a:r>
          </a:p>
          <a:p>
            <a:pPr lvl="1">
              <a:defRPr/>
            </a:pPr>
            <a:r>
              <a:rPr lang="en-US" sz="1400" kern="0" dirty="0" smtClean="0">
                <a:latin typeface="+mj-lt"/>
                <a:ea typeface="+mj-ea"/>
                <a:cs typeface="+mj-cs"/>
              </a:rPr>
              <a:t>711.11        Steam or other </a:t>
            </a:r>
            <a:r>
              <a:rPr lang="en-US" sz="1400" kern="0" dirty="0" err="1" smtClean="0">
                <a:latin typeface="+mj-lt"/>
                <a:ea typeface="+mj-ea"/>
                <a:cs typeface="+mj-cs"/>
              </a:rPr>
              <a:t>vapour</a:t>
            </a:r>
            <a:r>
              <a:rPr lang="en-US" sz="1400" kern="0" dirty="0" smtClean="0">
                <a:latin typeface="+mj-lt"/>
                <a:ea typeface="+mj-ea"/>
                <a:cs typeface="+mj-cs"/>
              </a:rPr>
              <a:t>-generating boilers</a:t>
            </a:r>
          </a:p>
          <a:p>
            <a:pPr lvl="1">
              <a:defRPr/>
            </a:pPr>
            <a:endParaRPr lang="en-US" sz="1400" b="1" kern="0" dirty="0" smtClean="0">
              <a:latin typeface="+mj-lt"/>
              <a:ea typeface="+mj-ea"/>
              <a:cs typeface="+mj-cs"/>
            </a:endParaRPr>
          </a:p>
          <a:p>
            <a:pPr lvl="1">
              <a:defRPr/>
            </a:pPr>
            <a:r>
              <a:rPr lang="pt-BR" sz="36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ISIC</a:t>
            </a:r>
            <a:r>
              <a:rPr lang="pt-BR" sz="36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pt-BR" sz="3200" b="1" kern="0" dirty="0" smtClean="0">
                <a:latin typeface="+mj-lt"/>
                <a:ea typeface="+mj-ea"/>
                <a:cs typeface="+mj-cs"/>
              </a:rPr>
              <a:t>= </a:t>
            </a:r>
            <a:r>
              <a:rPr lang="en-US" sz="2400" dirty="0" smtClean="0"/>
              <a:t>International Standard Industrial Classification of All Economic Activities – </a:t>
            </a:r>
          </a:p>
          <a:p>
            <a:pPr lvl="1">
              <a:defRPr/>
            </a:pPr>
            <a:r>
              <a:rPr lang="en-US" sz="2400" dirty="0" err="1" smtClean="0"/>
              <a:t>Classifica</a:t>
            </a:r>
            <a:r>
              <a:rPr lang="en-US" sz="2400" dirty="0" smtClean="0"/>
              <a:t> as </a:t>
            </a:r>
            <a:r>
              <a:rPr lang="en-US" sz="2400" dirty="0" err="1" smtClean="0"/>
              <a:t>aividades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Agricultura</a:t>
            </a:r>
            <a:r>
              <a:rPr lang="en-US" sz="2400" dirty="0" smtClean="0"/>
              <a:t>,  </a:t>
            </a:r>
            <a:r>
              <a:rPr lang="en-US" sz="2400" dirty="0" err="1" smtClean="0"/>
              <a:t>Pesca</a:t>
            </a:r>
            <a:r>
              <a:rPr lang="en-US" sz="2400" dirty="0" smtClean="0"/>
              <a:t>,  </a:t>
            </a:r>
            <a:r>
              <a:rPr lang="en-US" sz="2400" dirty="0" err="1" smtClean="0"/>
              <a:t>Manufatura</a:t>
            </a:r>
            <a:r>
              <a:rPr lang="en-US" sz="2400" dirty="0" smtClean="0"/>
              <a:t>,  </a:t>
            </a:r>
            <a:r>
              <a:rPr lang="en-US" sz="2400" dirty="0" err="1" smtClean="0"/>
              <a:t>Mineração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Construção</a:t>
            </a:r>
            <a:r>
              <a:rPr lang="en-US" sz="2400" dirty="0" smtClean="0"/>
              <a:t>, </a:t>
            </a:r>
            <a:r>
              <a:rPr lang="en-US" sz="2400" dirty="0" err="1" smtClean="0"/>
              <a:t>Transporte</a:t>
            </a:r>
            <a:r>
              <a:rPr lang="en-US" sz="2400" dirty="0" smtClean="0"/>
              <a:t>, ….</a:t>
            </a:r>
            <a:endParaRPr lang="en-US" sz="3200" dirty="0" smtClean="0"/>
          </a:p>
          <a:p>
            <a:pPr lvl="1">
              <a:defRPr/>
            </a:pPr>
            <a:r>
              <a:rPr lang="en-US" sz="1400" dirty="0" smtClean="0">
                <a:latin typeface="+mj-lt"/>
              </a:rPr>
              <a:t>D             Manufacturing</a:t>
            </a:r>
          </a:p>
          <a:p>
            <a:pPr lvl="1">
              <a:defRPr/>
            </a:pPr>
            <a:r>
              <a:rPr lang="en-US" sz="1400" dirty="0" smtClean="0">
                <a:latin typeface="+mj-lt"/>
              </a:rPr>
              <a:t>15            Manufacture of food products and beverages</a:t>
            </a:r>
          </a:p>
          <a:p>
            <a:pPr lvl="1">
              <a:defRPr/>
            </a:pPr>
            <a:r>
              <a:rPr lang="en-US" sz="1400" dirty="0" smtClean="0">
                <a:latin typeface="+mj-lt"/>
              </a:rPr>
              <a:t>151           Production, processing and preservation of meat, fish, fruit, vegetables, oils and fats</a:t>
            </a:r>
          </a:p>
          <a:p>
            <a:pPr lvl="1">
              <a:defRPr/>
            </a:pPr>
            <a:r>
              <a:rPr lang="en-US" sz="1400" dirty="0" smtClean="0">
                <a:latin typeface="+mj-lt"/>
              </a:rPr>
              <a:t>1511          Production, processing and preserving of meat and meat products</a:t>
            </a:r>
          </a:p>
          <a:p>
            <a:pPr lvl="1">
              <a:defRPr/>
            </a:pPr>
            <a:r>
              <a:rPr lang="en-US" sz="1400" dirty="0" smtClean="0">
                <a:latin typeface="+mj-lt"/>
              </a:rPr>
              <a:t>1512          Processing and preserving of fish and fish products</a:t>
            </a:r>
            <a:endParaRPr lang="pt-BR" sz="1400" dirty="0" smtClean="0">
              <a:latin typeface="+mj-lt"/>
            </a:endParaRPr>
          </a:p>
          <a:p>
            <a:pPr algn="ctr">
              <a:defRPr/>
            </a:pP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281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Duas siglas da ONU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5496" y="-171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t-BR" sz="3600" b="1" kern="0" dirty="0" smtClean="0">
                <a:latin typeface="+mj-lt"/>
                <a:ea typeface="+mj-ea"/>
                <a:cs typeface="+mj-cs"/>
              </a:rPr>
              <a:t>Top 20 em Crescimento de Exportações</a:t>
            </a:r>
            <a:endParaRPr lang="pt-BR" sz="36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483768" y="6093296"/>
            <a:ext cx="5168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Fontes: dados extraídos do UNCTAD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Handbook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Statistics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2010  e OCDE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Scoreboard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2007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10011707" cy="531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6300192" y="764704"/>
            <a:ext cx="1080120" cy="532859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3060C9-527C-424B-9301-DD514165EF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1439</Words>
  <Application>Microsoft Office PowerPoint</Application>
  <PresentationFormat>Apresentação na tela (4:3)</PresentationFormat>
  <Paragraphs>326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Fluxo</vt:lpstr>
      <vt:lpstr>Setores Dinâmicos da Economia Mundial </vt:lpstr>
      <vt:lpstr>Quem sou?</vt:lpstr>
      <vt:lpstr>Objetivos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2012-11-20T23:07:34Z</dcterms:created>
  <dcterms:modified xsi:type="dcterms:W3CDTF">2015-04-20T14:58:34Z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