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735" r:id="rId2"/>
  </p:sldMasterIdLst>
  <p:notesMasterIdLst>
    <p:notesMasterId r:id="rId18"/>
  </p:notesMasterIdLst>
  <p:sldIdLst>
    <p:sldId id="256" r:id="rId3"/>
    <p:sldId id="267" r:id="rId4"/>
    <p:sldId id="287" r:id="rId5"/>
    <p:sldId id="286" r:id="rId6"/>
    <p:sldId id="288" r:id="rId7"/>
    <p:sldId id="291" r:id="rId8"/>
    <p:sldId id="290" r:id="rId9"/>
    <p:sldId id="278" r:id="rId10"/>
    <p:sldId id="289" r:id="rId11"/>
    <p:sldId id="280" r:id="rId12"/>
    <p:sldId id="292" r:id="rId13"/>
    <p:sldId id="293" r:id="rId14"/>
    <p:sldId id="294" r:id="rId15"/>
    <p:sldId id="295" r:id="rId16"/>
    <p:sldId id="296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86201" autoAdjust="0"/>
  </p:normalViewPr>
  <p:slideViewPr>
    <p:cSldViewPr>
      <p:cViewPr>
        <p:scale>
          <a:sx n="50" d="100"/>
          <a:sy n="50" d="100"/>
        </p:scale>
        <p:origin x="-1848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4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99ECE01-77CE-434A-AB3C-7BD8B49F60AA}" type="datetimeFigureOut">
              <a:rPr lang="en-US"/>
              <a:pPr>
                <a:defRPr/>
              </a:pPr>
              <a:t>4/20/2015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F5178AE-AFA5-46BF-9DDC-A482EF37FE7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54799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7D6E7AE8-2C65-4C0C-9AF9-C8DAD2F5F7B9}" type="slidenum">
              <a:rPr lang="en-US">
                <a:solidFill>
                  <a:srgbClr val="000000"/>
                </a:solidFill>
                <a:latin typeface="Calibri" pitchFamily="34" charset="0"/>
                <a:sym typeface="Tw Cen MT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1</a:t>
            </a:fld>
            <a:endParaRPr lang="en-US">
              <a:solidFill>
                <a:srgbClr val="000000"/>
              </a:solidFill>
              <a:latin typeface="Calibri" pitchFamily="34" charset="0"/>
              <a:sym typeface="Tw Cen MT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 20:   7 de Alta Tecnologia,  4 de MH,   4 </a:t>
            </a:r>
            <a:r>
              <a:rPr lang="pt-BR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Combustíveis Fósseis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5178AE-AFA5-46BF-9DDC-A482EF37FE7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5178AE-AFA5-46BF-9DDC-A482EF37FE7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5178AE-AFA5-46BF-9DDC-A482EF37FE7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5178AE-AFA5-46BF-9DDC-A482EF37FE7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>
                <a:solidFill>
                  <a:srgbClr val="000000"/>
                </a:solidFill>
                <a:sym typeface="Tw Cen MT" pitchFamily="34" charset="0"/>
              </a:rPr>
              <a:t>Notas introdutórias.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32A5986F-FE56-41FE-9303-1197B0B59270}" type="slidenum">
              <a:rPr lang="en-US">
                <a:solidFill>
                  <a:srgbClr val="000000"/>
                </a:solidFill>
                <a:latin typeface="Calibri" pitchFamily="34" charset="0"/>
                <a:sym typeface="Tw Cen MT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2</a:t>
            </a:fld>
            <a:endParaRPr lang="en-US">
              <a:solidFill>
                <a:srgbClr val="000000"/>
              </a:solidFill>
              <a:latin typeface="Calibri" pitchFamily="34" charset="0"/>
              <a:sym typeface="Tw Cen MT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parece pouco discutível que existem grandes oportunidades a longo prazo nas áreas tecnologicamente mais avançadas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5178AE-AFA5-46BF-9DDC-A482EF37FE7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Pauta composta por Extrativismo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Mineral e por produtos de baixa tecnologia,  ou seja,  Recursos Naturais e 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Mão-de-obra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sem qualificação.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5178AE-AFA5-46BF-9DDC-A482EF37FE7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5178AE-AFA5-46BF-9DDC-A482EF37FE7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5178AE-AFA5-46BF-9DDC-A482EF37FE7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Pode-se notar que alguns produtos com altíssima taxa</a:t>
            </a:r>
            <a:r>
              <a:rPr lang="pt-BR" baseline="0" dirty="0" smtClean="0"/>
              <a:t> de crescimento tem ainda importância pequena no comércio internacional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5178AE-AFA5-46BF-9DDC-A482EF37FE7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 20 sob a ótica de volume de negócios,  que juntos corresponderam a 42% do total de exportações globais naquele ano  (são necessários 102 produtos para atingir os clássicos 80%  da Lei de 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Pareto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  Notar que H e MH corresponde a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14 deles,   combustíveis fósseis a 3.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5178AE-AFA5-46BF-9DDC-A482EF37FE7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 20:   7 de Alta Tecnologia,  4 de MH,   4 Combustíveis Fósseis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5178AE-AFA5-46BF-9DDC-A482EF37FE7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1F9172-C0F5-4C0E-93CA-44C09C794D1B}" type="datetime8">
              <a:rPr lang="en-US" smtClean="0"/>
              <a:pPr>
                <a:defRPr/>
              </a:pPr>
              <a:t>4/20/2015 11:56 AM</a:t>
            </a:fld>
            <a:endParaRPr lang="en-US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CC414D-4F35-4D6A-9CC6-43657F9AE2C2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C7F915-B6C9-4F20-998B-33A9F2D97C10}" type="datetime8">
              <a:rPr lang="en-US" smtClean="0"/>
              <a:pPr>
                <a:defRPr/>
              </a:pPr>
              <a:t>4/20/2015 11:56 AM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A0E2B6-5C4C-48BC-A7AD-A7A8124C6DBB}" type="slidenum">
              <a:rPr lang="en-US" smtClean="0"/>
              <a:pPr>
                <a:defRPr/>
              </a:pPr>
              <a:t>‹nº›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302FFF-146A-44E6-976F-BACE94F0D4E7}" type="datetime8">
              <a:rPr lang="en-US" smtClean="0"/>
              <a:pPr>
                <a:defRPr/>
              </a:pPr>
              <a:t>4/20/2015 11:56 AM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CD278F-5D42-4AF6-A941-8B41456A4568}" type="slidenum">
              <a:rPr lang="en-US" smtClean="0"/>
              <a:pPr>
                <a:defRPr/>
              </a:pPr>
              <a:t>‹nº›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sm_book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2775" y="1755775"/>
            <a:ext cx="1614488" cy="1689100"/>
          </a:xfrm>
          <a:prstGeom prst="rect">
            <a:avLst/>
          </a:prstGeom>
          <a:noFill/>
          <a:ln w="50800" cap="sq" cmpd="dbl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36337-012E-4675-9408-50ED0B85962D}" type="datetime8">
              <a:rPr lang="en-US"/>
              <a:pPr>
                <a:defRPr/>
              </a:pPr>
              <a:t>4/20/2015 11:56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9DC1CD4-D964-4D22-8045-829672C4431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48103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C4171-060F-492C-AEFA-03ADD355C3C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C4171-060F-492C-AEFA-03ADD355C3C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91F01C-BD0A-4CC3-95C4-EA0DDD37EC31}" type="datetime8">
              <a:rPr lang="en-US" smtClean="0"/>
              <a:pPr>
                <a:defRPr/>
              </a:pPr>
              <a:t>4/20/2015 11:56 AM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284AF4-A996-4397-A48A-9B18D99CEB4E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1C400E-8760-492C-B51C-DCFBDE7A175E}" type="datetime8">
              <a:rPr lang="en-US" smtClean="0"/>
              <a:pPr>
                <a:defRPr/>
              </a:pPr>
              <a:t>4/20/2015 11:56 AM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E43757-8458-4829-8386-0175D4EC291E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5AB87A-445F-4CC0-91CC-517B67E823A6}" type="datetime8">
              <a:rPr lang="en-US" smtClean="0"/>
              <a:pPr>
                <a:defRPr/>
              </a:pPr>
              <a:t>4/20/2015 11:56 AM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0531E9-CE6A-4289-83FF-59B8727BEA6A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417-6DA4-4A28-9FB9-D96AFDEEB7FA}" type="datetime8">
              <a:rPr lang="en-US" smtClean="0"/>
              <a:pPr>
                <a:defRPr/>
              </a:pPr>
              <a:t>4/20/2015 11:56 AM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00E25-BA20-4CB8-924C-78C2AE5E073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5EF729-0497-4850-95F3-E7A1214A6F05}" type="datetime8">
              <a:rPr lang="en-US" smtClean="0"/>
              <a:pPr>
                <a:defRPr/>
              </a:pPr>
              <a:t>4/20/2015 11:56 AM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05027-9BAD-43DA-B053-8150B920AD00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D760FC-8932-4E38-B6D7-8D4F09B42BB8}" type="datetime8">
              <a:rPr lang="en-US" smtClean="0"/>
              <a:pPr>
                <a:defRPr/>
              </a:pPr>
              <a:t>4/20/2015 11:56 AM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5F2F6F-10BA-482F-A863-4824361066BA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DED919-D0FD-46C3-9983-80B6AA3232D2}" type="datetime8">
              <a:rPr lang="en-US" smtClean="0"/>
              <a:pPr>
                <a:defRPr/>
              </a:pPr>
              <a:t>4/20/2015 11:56 AM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429865-6BC5-4BB3-9520-8F56F2240421}" type="slidenum">
              <a:rPr lang="en-US" smtClean="0"/>
              <a:pPr>
                <a:defRPr/>
              </a:pPr>
              <a:t>‹nº›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2B18A6-C5AE-4122-BD2B-D9946E7F0105}" type="datetime8">
              <a:rPr lang="en-US" smtClean="0"/>
              <a:pPr>
                <a:defRPr/>
              </a:pPr>
              <a:t>4/20/2015 11:56 AM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F691099F-F033-41A0-80AF-846A94C49BA1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3DED919-D0FD-46C3-9983-80B6AA3232D2}" type="datetime8">
              <a:rPr lang="en-US" smtClean="0"/>
              <a:pPr>
                <a:defRPr/>
              </a:pPr>
              <a:t>4/20/2015 11:56 AM</a:t>
            </a:fld>
            <a:endParaRPr lang="en-US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C429865-6BC5-4BB3-9520-8F56F2240421}" type="slidenum">
              <a:rPr lang="en-US" smtClean="0"/>
              <a:pPr>
                <a:defRPr/>
              </a:pPr>
              <a:t>‹nº›</a:t>
            </a:fld>
            <a:endParaRPr lang="en-US" sz="1400" dirty="0">
              <a:solidFill>
                <a:srgbClr val="FFFFFF"/>
              </a:solidFill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sp>
        <p:nvSpPr>
          <p:cNvPr id="14" name="CaixaDeTexto 13"/>
          <p:cNvSpPr txBox="1"/>
          <p:nvPr userDrawn="1"/>
        </p:nvSpPr>
        <p:spPr>
          <a:xfrm>
            <a:off x="8790788" y="6669940"/>
            <a:ext cx="31771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5D4BCCF6-3128-4D49-8D7E-DE3FAF139AE7}" type="slidenum">
              <a:rPr lang="pt-BR" sz="800" smtClean="0"/>
              <a:pPr/>
              <a:t>‹nº›</a:t>
            </a:fld>
            <a:endParaRPr lang="pt-BR" sz="8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2286000" y="4343400"/>
            <a:ext cx="6477000" cy="1447800"/>
          </a:xfrm>
        </p:spPr>
        <p:txBody>
          <a:bodyPr>
            <a:normAutofit fontScale="90000"/>
          </a:bodyPr>
          <a:lstStyle/>
          <a:p>
            <a:r>
              <a:rPr lang="pt-BR" cap="none" dirty="0" smtClean="0">
                <a:solidFill>
                  <a:srgbClr val="7D9263"/>
                </a:solidFill>
                <a:sym typeface="Tw Cen MT" pitchFamily="34" charset="0"/>
              </a:rPr>
              <a:t>Setores Dinâmicos da Economia Mundial </a:t>
            </a:r>
            <a:endParaRPr lang="pt-BR" sz="3600" cap="none" dirty="0" smtClean="0">
              <a:solidFill>
                <a:srgbClr val="7D9263"/>
              </a:solidFill>
              <a:sym typeface="Tw Cen MT" pitchFamily="34" charset="0"/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713"/>
              </a:spcBef>
              <a:buClrTx/>
              <a:buFont typeface="Tw Cen MT" pitchFamily="34" charset="0"/>
              <a:buNone/>
            </a:pPr>
            <a:r>
              <a:rPr lang="pt-BR" sz="2400" dirty="0" smtClean="0">
                <a:sym typeface="Tw Cen MT" pitchFamily="34" charset="0"/>
              </a:rPr>
              <a:t>Luiz Mariano Julio</a:t>
            </a:r>
          </a:p>
          <a:p>
            <a:pPr>
              <a:lnSpc>
                <a:spcPct val="80000"/>
              </a:lnSpc>
              <a:spcBef>
                <a:spcPts val="713"/>
              </a:spcBef>
              <a:buClrTx/>
              <a:buFont typeface="Tw Cen MT" pitchFamily="34" charset="0"/>
              <a:buNone/>
            </a:pPr>
            <a:r>
              <a:rPr lang="pt-BR" sz="2400" dirty="0" smtClean="0">
                <a:sym typeface="Tw Cen MT" pitchFamily="34" charset="0"/>
              </a:rPr>
              <a:t>Workshop das Engenharias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35496" y="-171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sz="3600" b="1" kern="0" dirty="0" smtClean="0">
                <a:latin typeface="+mj-lt"/>
                <a:ea typeface="+mj-ea"/>
                <a:cs typeface="+mj-cs"/>
              </a:rPr>
              <a:t>Top 20 em Volume de Exportação</a:t>
            </a:r>
            <a:endParaRPr lang="pt-BR" sz="3600" kern="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4" name="Tabela 13"/>
          <p:cNvGraphicFramePr>
            <a:graphicFrameLocks noGrp="1"/>
          </p:cNvGraphicFramePr>
          <p:nvPr/>
        </p:nvGraphicFramePr>
        <p:xfrm>
          <a:off x="323527" y="764704"/>
          <a:ext cx="8496946" cy="5805251"/>
        </p:xfrm>
        <a:graphic>
          <a:graphicData uri="http://schemas.openxmlformats.org/drawingml/2006/table">
            <a:tbl>
              <a:tblPr/>
              <a:tblGrid>
                <a:gridCol w="432049"/>
                <a:gridCol w="2860621"/>
                <a:gridCol w="1062587"/>
                <a:gridCol w="1061836"/>
                <a:gridCol w="1061836"/>
                <a:gridCol w="956177"/>
                <a:gridCol w="531293"/>
                <a:gridCol w="530547"/>
              </a:tblGrid>
              <a:tr h="652761">
                <a:tc rowSpan="2"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/>
                          <a:ea typeface="Times New Roman"/>
                          <a:cs typeface="Times New Roman"/>
                        </a:rPr>
                        <a:t>Produtos,  conforme SITC ver. 3   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Times New Roman"/>
                          <a:ea typeface="Times New Roman"/>
                          <a:cs typeface="Times New Roman"/>
                        </a:rPr>
                        <a:t>Exportações Mundiais  2010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Times New Roman"/>
                          <a:ea typeface="Times New Roman"/>
                          <a:cs typeface="Times New Roman"/>
                        </a:rPr>
                        <a:t>Particip. exportações mundiais 2010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Times New Roman"/>
                          <a:ea typeface="Times New Roman"/>
                          <a:cs typeface="Times New Roman"/>
                        </a:rPr>
                        <a:t>Taxa de Crescimento  1995-2010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Times New Roman"/>
                          <a:ea typeface="Times New Roman"/>
                          <a:cs typeface="Times New Roman"/>
                        </a:rPr>
                        <a:t>Exportação Economias em Desenvolvimento 2010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Times New Roman"/>
                          <a:ea typeface="Times New Roman"/>
                          <a:cs typeface="Times New Roman"/>
                        </a:rPr>
                        <a:t>Intensidade Tecnológica ISIC ver 3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61105"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Times New Roman"/>
                          <a:ea typeface="Times New Roman"/>
                          <a:cs typeface="Times New Roman"/>
                        </a:rPr>
                        <a:t>U$ milhão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Times New Roman"/>
                          <a:ea typeface="Times New Roman"/>
                          <a:cs typeface="Times New Roman"/>
                        </a:rPr>
                        <a:t>Intens.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Times New Roman"/>
                          <a:ea typeface="Times New Roman"/>
                          <a:cs typeface="Times New Roman"/>
                        </a:rPr>
                        <a:t>Cat.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1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Times New Roman"/>
                          <a:ea typeface="Times New Roman"/>
                          <a:cs typeface="Times New Roman"/>
                        </a:rPr>
                        <a:t>Todos os grupos de produtos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Times New Roman"/>
                          <a:ea typeface="Times New Roman"/>
                          <a:cs typeface="Times New Roman"/>
                        </a:rPr>
                        <a:t>      15.147.680.466 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100,0%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7,5%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Times New Roman"/>
                          <a:ea typeface="Times New Roman"/>
                          <a:cs typeface="Times New Roman"/>
                        </a:rPr>
                        <a:t>42,0%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1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5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333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        Crude petroleum &amp; bituminous oil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       1.209.046.864 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8,0%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12,8%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71,1%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5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334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        Heavy petroleum &amp; bituminous oil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          652.816.540 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4,3%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14,0%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45,0%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0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5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781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        Motor vehicles for the transport of persons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          </a:t>
                      </a: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563.410.885 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3,7%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6,1%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17,3%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MH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5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776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        Valves tubes; diodes, transistors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          527.518.232 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3,5%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7,1%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69,1%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5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764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        Telecommunication equipment, n.e.s.; &amp; parts, n.e.s.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          </a:t>
                      </a: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453.518.381 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3,0%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9,2%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65,2%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5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752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        Computer equipment nes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          323.616.476 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2,1%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6,1%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71,4%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5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542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        Medicaments (incl. veterinary medicaments)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          319.283.496 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2,1%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13,8%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6,8%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2423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5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784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        Parts &amp; accessories of vehicles of 722, 781, 782, 783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          </a:t>
                      </a: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302.077.821 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2,0%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6,8%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24,3%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MH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5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343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        Natural gas, whether or not liquefied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          </a:t>
                      </a: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229.097.120 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1,5%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13,2%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41,7%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5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759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        Parts, accessories for machines of groups 751, 752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          </a:t>
                      </a: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205.710.162 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1,4%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5,0%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60,7%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5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772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        Apparatus for electrical circuits; board, panels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          </a:t>
                      </a: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204.149.685 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7,8%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42,5%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MH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5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778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        Electrical machinery &amp; apparatus, n.e.s.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          </a:t>
                      </a: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201.332.376 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6,4%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48,9%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MH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5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793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        Ships, boats &amp; floating structures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          159.213.603 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10,1%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59,2%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ML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351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5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728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        Other machinery for particular industries, n.e.s.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          </a:t>
                      </a: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157.651.921 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6,6%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20,1%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MH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5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874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        Measuring, analysing &amp; controlling apparatus, n.e.s.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          </a:t>
                      </a: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154.063.267 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7,4%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20,6%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5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971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        Gold, non-monetary (excluding gold ores and concentrates)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          </a:t>
                      </a: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150.121.349 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13,6%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51,8%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ML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5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713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        Internal combustion piston engines, parts, n.e.s.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          </a:t>
                      </a: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139.594.762 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0,9%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6,3%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20,2%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MH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5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541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        Medicinal and pharmaceutical products, excluding 542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          </a:t>
                      </a: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137.761.732 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0,9%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11,6%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11,6%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2423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5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792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        Aircraft &amp; associated equipment; spacecraft, etc.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          </a:t>
                      </a: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135.702.213 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0,9%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4,7%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14,6%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353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5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821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        Furniture &amp; parts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          133.002.125 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0,9%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7,5%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45,9%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endParaRPr lang="pt-B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Times New Roman"/>
                          <a:ea typeface="Times New Roman"/>
                          <a:cs typeface="Times New Roman"/>
                        </a:rPr>
                        <a:t>20-22</a:t>
                      </a:r>
                      <a:endParaRPr lang="pt-B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559" marR="2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3779912" y="6567155"/>
            <a:ext cx="516840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Fontes: dados extraídos do UNCTAD </a:t>
            </a:r>
            <a:r>
              <a:rPr kumimoji="0" lang="pt-B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Handbook</a:t>
            </a: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of</a:t>
            </a: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Statistics</a:t>
            </a: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2010  e OCDE </a:t>
            </a:r>
            <a:r>
              <a:rPr kumimoji="0" lang="pt-B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Scoreboard</a:t>
            </a: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2007 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716016" y="764704"/>
            <a:ext cx="936104" cy="5832648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35496" y="-171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sz="3600" b="1" kern="0" dirty="0" smtClean="0">
                <a:latin typeface="+mj-lt"/>
                <a:ea typeface="+mj-ea"/>
                <a:cs typeface="+mj-cs"/>
              </a:rPr>
              <a:t>Top 20 em Dinamismo</a:t>
            </a:r>
            <a:endParaRPr lang="pt-BR" sz="3600" kern="0" dirty="0">
              <a:latin typeface="+mj-lt"/>
              <a:ea typeface="+mj-ea"/>
              <a:cs typeface="+mj-cs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3779912" y="6567155"/>
            <a:ext cx="516840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Fontes: dados extraídos do UNCTAD </a:t>
            </a:r>
            <a:r>
              <a:rPr kumimoji="0" lang="pt-B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Handbook</a:t>
            </a: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of</a:t>
            </a: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Statistics</a:t>
            </a: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2010  e OCDE </a:t>
            </a:r>
            <a:r>
              <a:rPr kumimoji="0" lang="pt-B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Scoreboard</a:t>
            </a: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2007 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836712"/>
            <a:ext cx="8625441" cy="5040560"/>
          </a:xfrm>
          <a:prstGeom prst="rect">
            <a:avLst/>
          </a:prstGeom>
          <a:noFill/>
        </p:spPr>
      </p:pic>
      <p:sp>
        <p:nvSpPr>
          <p:cNvPr id="5" name="Retângulo 4"/>
          <p:cNvSpPr/>
          <p:nvPr/>
        </p:nvSpPr>
        <p:spPr>
          <a:xfrm>
            <a:off x="4644008" y="908720"/>
            <a:ext cx="936104" cy="504000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1115616" y="6093296"/>
            <a:ext cx="6851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41% das exportações mundiais,   1,5x taxa crescimento da economia</a:t>
            </a:r>
            <a:endParaRPr lang="pt-B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35496" y="-171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sz="3600" b="1" kern="0" dirty="0" smtClean="0">
                <a:latin typeface="+mj-lt"/>
                <a:ea typeface="+mj-ea"/>
                <a:cs typeface="+mj-cs"/>
              </a:rPr>
              <a:t>Dinamismo Industrial dos Países</a:t>
            </a:r>
            <a:endParaRPr lang="pt-BR" sz="3600" kern="0" dirty="0">
              <a:latin typeface="+mj-lt"/>
              <a:ea typeface="+mj-ea"/>
              <a:cs typeface="+mj-cs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3779912" y="6658595"/>
            <a:ext cx="516840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Fontes: dados extraídos do UNCTAD </a:t>
            </a:r>
            <a:r>
              <a:rPr kumimoji="0" lang="pt-B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Handbook</a:t>
            </a: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of</a:t>
            </a: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Statistics</a:t>
            </a: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2010  e OCDE </a:t>
            </a:r>
            <a:r>
              <a:rPr kumimoji="0" lang="pt-B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Scoreboard</a:t>
            </a: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2007 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789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908720"/>
            <a:ext cx="8898012" cy="575410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35496" y="-171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sz="3600" b="1" kern="0" dirty="0" smtClean="0">
                <a:latin typeface="+mj-lt"/>
                <a:ea typeface="+mj-ea"/>
                <a:cs typeface="+mj-cs"/>
              </a:rPr>
              <a:t>Dinamismo Industrial dos Países</a:t>
            </a:r>
            <a:endParaRPr lang="pt-BR" sz="3600" kern="0" dirty="0">
              <a:latin typeface="+mj-lt"/>
              <a:ea typeface="+mj-ea"/>
              <a:cs typeface="+mj-cs"/>
            </a:endParaRPr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608340"/>
            <a:ext cx="9144000" cy="5917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Estados Unidos,  Alemanha e Japão 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lideram pelo lado dos países desenvolvidos,  cada um deles sendo significativo exportador de quase todos os produtos.  Também não causa estranheza ver Bélgica, França, Inglaterra e Holanda ocupando posições que, embora inferiores à das três potências, também são de destaque;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China, Coréia do Sul, Cingapura e Taiwan 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 destacam pelo lado dos países em desenvolvimento,  cada um deles presente em mais de metade dos produtos mais dinâmicos listados.  Em especial,  a China se destaca por estar presente em 18 dos segmentos listados,  o que a faz líder geral nessa classificação,  levando-se em conta o volume geral de exportações dos Top 20;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México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se destacou numa honrosa 12</a:t>
            </a:r>
            <a:r>
              <a:rPr kumimoji="0" lang="pt-B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posição e 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Malásia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em 14</a:t>
            </a:r>
            <a:r>
              <a:rPr kumimoji="0" lang="pt-B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 Ao se observar em quais produtos se destacam fica evidente o peso das empresas estrangeiras sediadas em seu território nesse volume de negócios.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pt-BR" sz="105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Brasil ocupa a 42ª posição no ranking,   com 1,1% das exportações mundiais do item 743 (bombas de gás e compressores).  Entre os que estão</a:t>
            </a:r>
            <a:r>
              <a:rPr kumimoji="0" lang="pt-BR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à nossa frente temos Chile (manufaturados de cobre),  Filipinas (semicondutores, computadores, </a:t>
            </a:r>
            <a:r>
              <a:rPr kumimoji="0" lang="pt-BR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equip</a:t>
            </a:r>
            <a:r>
              <a:rPr kumimoji="0" lang="pt-BR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escritório),  </a:t>
            </a:r>
            <a:r>
              <a:rPr lang="pt-B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Emirados Árabes (</a:t>
            </a:r>
            <a:r>
              <a:rPr lang="pt-BR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jóias</a:t>
            </a:r>
            <a:r>
              <a:rPr lang="pt-B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),  Turquia (móveis, veículos, TV), Peru,  Indonésia, </a:t>
            </a:r>
            <a:r>
              <a:rPr lang="pt-BR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Casaquistão</a:t>
            </a:r>
            <a:r>
              <a:rPr lang="pt-B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e Bulgária (manuf. cobre).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35496" y="-171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sz="3600" b="1" kern="0" dirty="0" smtClean="0">
                <a:latin typeface="+mj-lt"/>
                <a:ea typeface="+mj-ea"/>
                <a:cs typeface="+mj-cs"/>
              </a:rPr>
              <a:t>Conclusões</a:t>
            </a:r>
            <a:endParaRPr lang="pt-BR" sz="3600" kern="0" dirty="0">
              <a:latin typeface="+mj-lt"/>
              <a:ea typeface="+mj-ea"/>
              <a:cs typeface="+mj-cs"/>
            </a:endParaRPr>
          </a:p>
        </p:txBody>
      </p:sp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0" y="908720"/>
            <a:ext cx="914400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Produtos de alta tecnologia, em especial os de Base</a:t>
            </a:r>
            <a:r>
              <a:rPr kumimoji="0" lang="pt-BR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Científica,</a:t>
            </a: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são os que mais crescem na economia mundial;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Produtos de baixa tecnologia, </a:t>
            </a:r>
            <a:r>
              <a:rPr lang="pt-BR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em especial os Intensivos em </a:t>
            </a:r>
            <a:r>
              <a:rPr lang="pt-BR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Mão-de-obra</a:t>
            </a:r>
            <a:r>
              <a:rPr lang="pt-BR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são os que mais decrescem na</a:t>
            </a:r>
            <a:r>
              <a:rPr kumimoji="0" lang="pt-BR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economia mundial;</a:t>
            </a:r>
          </a:p>
          <a:p>
            <a:pPr lvl="0" algn="just">
              <a:buFont typeface="Arial" pitchFamily="34" charset="0"/>
              <a:buChar char="•"/>
            </a:pP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Produtos Dinâmicos tem demanda global crescente e com alto potencial de ganhos de produtividade,  reduzindo o risco de saturação de seus mercados consumidores;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pt-BR" sz="2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Atuar num </a:t>
            </a:r>
            <a:r>
              <a:rPr kumimoji="0" lang="pt-B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portfolio</a:t>
            </a: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de produtos de alta tecnologia reduz os riscos de deterioração dos termos de troca e estabelecem barreiras de entrada contra os competidores;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pt-BR" sz="2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 maioria absoluta dos países em desenvolvimento continua tendo seu comércio exportador focado em produtos com baixo dinamismo econômico e baixo índice tecnológico,  o que os mantém em situação delicada ao precisarem de grandes volumes de exportação de commodities primárias para poderem pagar por produtos de nível tecnológico mais elevado.</a:t>
            </a: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endParaRPr kumimoji="0" lang="pt-B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-756592" y="1772816"/>
            <a:ext cx="10044608" cy="53285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-324544" y="2708920"/>
            <a:ext cx="10044608" cy="53285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0" y="3861048"/>
            <a:ext cx="10044608" cy="53285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-468560" y="5085184"/>
            <a:ext cx="10044608" cy="53285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2267744" y="2204864"/>
            <a:ext cx="446449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sz="8000" b="1" kern="0" dirty="0" smtClean="0">
                <a:latin typeface="+mj-lt"/>
                <a:ea typeface="+mj-ea"/>
                <a:cs typeface="+mj-cs"/>
              </a:rPr>
              <a:t>Obrigado!</a:t>
            </a:r>
            <a:endParaRPr lang="pt-BR" sz="8000" kern="0" dirty="0">
              <a:latin typeface="+mj-lt"/>
              <a:ea typeface="+mj-ea"/>
              <a:cs typeface="+mj-cs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436096" y="4581128"/>
            <a:ext cx="3067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Luiz Mariano Julio</a:t>
            </a:r>
          </a:p>
          <a:p>
            <a:r>
              <a:rPr lang="pt-BR" dirty="0" smtClean="0"/>
              <a:t>mariano@viewinovacao.com.br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SzPct val="100000"/>
            </a:pPr>
            <a:r>
              <a:rPr lang="pt-BR" dirty="0" smtClean="0">
                <a:solidFill>
                  <a:srgbClr val="444D26"/>
                </a:solidFill>
                <a:sym typeface="Tw Cen MT" pitchFamily="34" charset="0"/>
              </a:rPr>
              <a:t>Quem sou?</a:t>
            </a:r>
          </a:p>
        </p:txBody>
      </p:sp>
      <p:sp>
        <p:nvSpPr>
          <p:cNvPr id="15363" name="Rectangle 2"/>
          <p:cNvSpPr>
            <a:spLocks noGrp="1"/>
          </p:cNvSpPr>
          <p:nvPr>
            <p:ph sz="quarter" idx="1"/>
          </p:nvPr>
        </p:nvSpPr>
        <p:spPr>
          <a:xfrm>
            <a:off x="2362200" y="1680592"/>
            <a:ext cx="6781800" cy="4772744"/>
          </a:xfrm>
        </p:spPr>
        <p:txBody>
          <a:bodyPr/>
          <a:lstStyle/>
          <a:p>
            <a:pPr>
              <a:spcBef>
                <a:spcPts val="713"/>
              </a:spcBef>
              <a:buClr>
                <a:srgbClr val="F3A447"/>
              </a:buClr>
              <a:buFont typeface="Wingdings" pitchFamily="2" charset="2"/>
              <a:buChar char="Ø"/>
            </a:pPr>
            <a:r>
              <a:rPr lang="pt-BR" dirty="0" smtClean="0">
                <a:solidFill>
                  <a:srgbClr val="000000"/>
                </a:solidFill>
                <a:sym typeface="Tw Cen MT" pitchFamily="34" charset="0"/>
              </a:rPr>
              <a:t>Luiz Mariano Julio</a:t>
            </a:r>
          </a:p>
          <a:p>
            <a:pPr lvl="1">
              <a:spcBef>
                <a:spcPts val="563"/>
              </a:spcBef>
              <a:buFont typeface="Wingdings" pitchFamily="2" charset="2"/>
              <a:buChar char="Ø"/>
            </a:pPr>
            <a:r>
              <a:rPr lang="pt-BR" dirty="0" smtClean="0">
                <a:solidFill>
                  <a:srgbClr val="000000"/>
                </a:solidFill>
                <a:sym typeface="Tw Cen MT" pitchFamily="34" charset="0"/>
              </a:rPr>
              <a:t>Eng.  de Eletrônica – ITA </a:t>
            </a:r>
          </a:p>
          <a:p>
            <a:pPr lvl="1">
              <a:spcBef>
                <a:spcPts val="563"/>
              </a:spcBef>
              <a:buFont typeface="Wingdings" pitchFamily="2" charset="2"/>
              <a:buChar char="Ø"/>
            </a:pPr>
            <a:r>
              <a:rPr lang="pt-BR" dirty="0" smtClean="0">
                <a:solidFill>
                  <a:srgbClr val="000000"/>
                </a:solidFill>
                <a:sym typeface="Tw Cen MT" pitchFamily="34" charset="0"/>
              </a:rPr>
              <a:t>Mestre em Política Científica &amp; Tecnológica – Unicamp</a:t>
            </a:r>
          </a:p>
          <a:p>
            <a:pPr lvl="1">
              <a:spcBef>
                <a:spcPts val="563"/>
              </a:spcBef>
              <a:buFont typeface="Wingdings" pitchFamily="2" charset="2"/>
              <a:buChar char="Ø"/>
            </a:pPr>
            <a:r>
              <a:rPr lang="pt-BR" dirty="0" smtClean="0">
                <a:solidFill>
                  <a:srgbClr val="000000"/>
                </a:solidFill>
                <a:sym typeface="Tw Cen MT" pitchFamily="34" charset="0"/>
              </a:rPr>
              <a:t>MBA em Gestão de Equipes - FGV</a:t>
            </a:r>
          </a:p>
          <a:p>
            <a:pPr lvl="1">
              <a:spcBef>
                <a:spcPts val="563"/>
              </a:spcBef>
              <a:buClrTx/>
              <a:buFont typeface="Tw Cen MT" pitchFamily="34" charset="0"/>
              <a:buNone/>
            </a:pPr>
            <a:endParaRPr lang="pt-BR" dirty="0" smtClean="0">
              <a:solidFill>
                <a:srgbClr val="000000"/>
              </a:solidFill>
              <a:sym typeface="Tw Cen MT" pitchFamily="34" charset="0"/>
            </a:endParaRPr>
          </a:p>
          <a:p>
            <a:pPr lvl="1">
              <a:spcBef>
                <a:spcPts val="563"/>
              </a:spcBef>
              <a:buFont typeface="Wingdings" pitchFamily="2" charset="2"/>
              <a:buChar char="Ø"/>
            </a:pPr>
            <a:r>
              <a:rPr lang="pt-BR" dirty="0" smtClean="0">
                <a:solidFill>
                  <a:srgbClr val="000000"/>
                </a:solidFill>
                <a:sym typeface="Tw Cen MT" pitchFamily="34" charset="0"/>
              </a:rPr>
              <a:t>CTO da Positivo Informática S.A.</a:t>
            </a:r>
          </a:p>
          <a:p>
            <a:pPr lvl="1">
              <a:spcBef>
                <a:spcPts val="563"/>
              </a:spcBef>
              <a:buFont typeface="Wingdings" pitchFamily="2" charset="2"/>
              <a:buChar char="Ø"/>
            </a:pPr>
            <a:r>
              <a:rPr lang="pt-BR" dirty="0" smtClean="0">
                <a:solidFill>
                  <a:srgbClr val="000000"/>
                </a:solidFill>
                <a:sym typeface="Tw Cen MT" pitchFamily="34" charset="0"/>
              </a:rPr>
              <a:t>29 anos de carreira em </a:t>
            </a:r>
            <a:r>
              <a:rPr lang="pt-BR" dirty="0" err="1" smtClean="0">
                <a:solidFill>
                  <a:srgbClr val="000000"/>
                </a:solidFill>
                <a:sym typeface="Tw Cen MT" pitchFamily="34" charset="0"/>
              </a:rPr>
              <a:t>P&amp;D</a:t>
            </a:r>
            <a:r>
              <a:rPr lang="pt-BR" dirty="0" smtClean="0">
                <a:solidFill>
                  <a:srgbClr val="000000"/>
                </a:solidFill>
                <a:sym typeface="Tw Cen MT" pitchFamily="34" charset="0"/>
              </a:rPr>
              <a:t> (Curitiba, São José dos Campos, São Paulo,  Manaus,  Munique)</a:t>
            </a:r>
            <a:endParaRPr lang="pt-BR" dirty="0">
              <a:solidFill>
                <a:srgbClr val="000000"/>
              </a:solidFill>
              <a:sym typeface="Tw Cen MT" pitchFamily="34" charset="0"/>
            </a:endParaRPr>
          </a:p>
        </p:txBody>
      </p:sp>
      <p:pic>
        <p:nvPicPr>
          <p:cNvPr id="4" name="Imagem 3" descr="e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1628800"/>
            <a:ext cx="1819275" cy="251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211960" y="1529680"/>
            <a:ext cx="4860032" cy="4419600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identificar</a:t>
            </a:r>
            <a:r>
              <a:rPr lang="pt-BR" dirty="0" smtClean="0"/>
              <a:t> quais são os </a:t>
            </a:r>
            <a:r>
              <a:rPr lang="pt-BR" dirty="0" smtClean="0">
                <a:solidFill>
                  <a:srgbClr val="FF0000"/>
                </a:solidFill>
              </a:rPr>
              <a:t>setores dinâmicos </a:t>
            </a:r>
            <a:r>
              <a:rPr lang="pt-BR" dirty="0" smtClean="0"/>
              <a:t>da economia mundial na atualidade;</a:t>
            </a:r>
          </a:p>
          <a:p>
            <a:r>
              <a:rPr lang="pt-BR" dirty="0" smtClean="0"/>
              <a:t> </a:t>
            </a:r>
            <a:r>
              <a:rPr lang="pt-BR" dirty="0" smtClean="0">
                <a:solidFill>
                  <a:srgbClr val="FF0000"/>
                </a:solidFill>
              </a:rPr>
              <a:t>mapear</a:t>
            </a:r>
            <a:r>
              <a:rPr lang="pt-BR" dirty="0" smtClean="0"/>
              <a:t> a atuação dos </a:t>
            </a:r>
            <a:r>
              <a:rPr lang="pt-BR" dirty="0" smtClean="0">
                <a:solidFill>
                  <a:srgbClr val="FF0000"/>
                </a:solidFill>
              </a:rPr>
              <a:t>principais países exportadores</a:t>
            </a:r>
            <a:r>
              <a:rPr lang="pt-BR" dirty="0" smtClean="0"/>
              <a:t> nesses segmentos;</a:t>
            </a:r>
          </a:p>
          <a:p>
            <a:r>
              <a:rPr lang="pt-BR" dirty="0" smtClean="0"/>
              <a:t>entender  a relação entre </a:t>
            </a:r>
            <a:r>
              <a:rPr lang="pt-BR" dirty="0" smtClean="0">
                <a:solidFill>
                  <a:srgbClr val="FF0000"/>
                </a:solidFill>
              </a:rPr>
              <a:t>dinamismo exportador</a:t>
            </a:r>
            <a:r>
              <a:rPr lang="pt-BR" dirty="0" smtClean="0"/>
              <a:t> e </a:t>
            </a:r>
            <a:r>
              <a:rPr lang="pt-BR" dirty="0" smtClean="0">
                <a:solidFill>
                  <a:srgbClr val="FF0000"/>
                </a:solidFill>
              </a:rPr>
              <a:t>capacitação tecnológica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5" name="Imagem 4" descr="comérc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556792"/>
            <a:ext cx="3816424" cy="26842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51520" y="-27384"/>
            <a:ext cx="828116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sz="3600" b="1" kern="0" dirty="0" smtClean="0">
                <a:latin typeface="+mj-lt"/>
                <a:ea typeface="+mj-ea"/>
                <a:cs typeface="+mj-cs"/>
              </a:rPr>
              <a:t>Classificação das Atividades Econômicas (OCDE*)</a:t>
            </a:r>
            <a:endParaRPr lang="pt-BR" sz="3600" kern="0" dirty="0">
              <a:latin typeface="+mj-lt"/>
              <a:ea typeface="+mj-ea"/>
              <a:cs typeface="+mj-cs"/>
            </a:endParaRPr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3017838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179512" y="1484784"/>
          <a:ext cx="8748464" cy="4320479"/>
        </p:xfrm>
        <a:graphic>
          <a:graphicData uri="http://schemas.openxmlformats.org/drawingml/2006/table">
            <a:tbl>
              <a:tblPr/>
              <a:tblGrid>
                <a:gridCol w="1882275"/>
                <a:gridCol w="4078261"/>
                <a:gridCol w="941137"/>
                <a:gridCol w="808965"/>
                <a:gridCol w="530955"/>
                <a:gridCol w="506871"/>
              </a:tblGrid>
              <a:tr h="46444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Grupos de </a:t>
                      </a:r>
                      <a:endParaRPr lang="pt-B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Atividade</a:t>
                      </a:r>
                      <a:endParaRPr lang="pt-B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Principal Fator </a:t>
                      </a:r>
                      <a:r>
                        <a:rPr lang="pt-BR" sz="18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Competitivo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Nível</a:t>
                      </a:r>
                      <a:r>
                        <a:rPr lang="pt-BR" sz="12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Tecnológico</a:t>
                      </a:r>
                      <a:endParaRPr lang="pt-B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Participação no </a:t>
                      </a:r>
                      <a:endParaRPr lang="pt-BR" sz="1200" b="1" dirty="0" smtClean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Comércio </a:t>
                      </a:r>
                      <a:r>
                        <a:rPr lang="pt-BR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Mundial </a:t>
                      </a:r>
                      <a:endParaRPr lang="pt-B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726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1980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1995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2010</a:t>
                      </a:r>
                      <a:endParaRPr lang="pt-B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40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Intensivos em </a:t>
                      </a: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Recursos Naturais</a:t>
                      </a:r>
                      <a:endParaRPr lang="pt-BR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Acesso a recursos </a:t>
                      </a:r>
                      <a:r>
                        <a:rPr lang="pt-BR" sz="14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naturais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(Alumínio, processamento de alimentos, refinação de petróleo)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18,8</a:t>
                      </a:r>
                      <a:endParaRPr lang="pt-B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15,1</a:t>
                      </a:r>
                      <a:endParaRPr lang="pt-B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18,6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01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Intensivos em </a:t>
                      </a: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Trabalho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Custo de </a:t>
                      </a:r>
                      <a:r>
                        <a:rPr lang="pt-BR" sz="1400" b="1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mão-de-obra</a:t>
                      </a: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pt-BR" sz="1400" b="1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não-especializada</a:t>
                      </a:r>
                      <a:endParaRPr lang="pt-BR" sz="1400" b="1" dirty="0" smtClean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(Artigos de vestuário, calçados, brinquedos)</a:t>
                      </a:r>
                      <a:endParaRPr lang="pt-BR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17,4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17,9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14,7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055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Intensivos em </a:t>
                      </a: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Escala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Duração dos fluxos de </a:t>
                      </a:r>
                      <a:r>
                        <a:rPr lang="pt-BR" sz="14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produção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(Aço, automóveis, papel, produtos químicos)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27,8</a:t>
                      </a:r>
                      <a:endParaRPr lang="pt-B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23,7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25,9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540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Produtos </a:t>
                      </a: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Diferenciados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Produtos feitos por encomenda </a:t>
                      </a:r>
                      <a:endParaRPr lang="pt-BR" sz="1400" b="1" dirty="0" smtClean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(Maquinaria avançada, equipamentos de geração de energia)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24,3</a:t>
                      </a:r>
                      <a:endParaRPr lang="pt-B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23,4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19,3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6721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Produtos de </a:t>
                      </a:r>
                      <a:endParaRPr lang="pt-BR" sz="1400" b="1" dirty="0" smtClean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Base </a:t>
                      </a:r>
                      <a:r>
                        <a:rPr lang="pt-B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Científica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Aplicação direta de ciência e </a:t>
                      </a:r>
                      <a:r>
                        <a:rPr lang="pt-BR" sz="14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tecnologia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(eletrônicos, biotecnologia, farmacêuticos, aeroespacial)</a:t>
                      </a:r>
                      <a:endParaRPr lang="pt-BR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11,4</a:t>
                      </a:r>
                      <a:endParaRPr lang="pt-B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19,9</a:t>
                      </a:r>
                      <a:endParaRPr lang="pt-B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21,5</a:t>
                      </a: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203" marR="33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3384376" y="5949280"/>
            <a:ext cx="550810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Fonte: </a:t>
            </a:r>
            <a:r>
              <a:rPr kumimoji="0" lang="pt-BR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Lall</a:t>
            </a:r>
            <a:r>
              <a:rPr kumimoji="0" 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(2005),  atualizada com dados extraídos de UNCTAD (2011)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07504" y="6525344"/>
            <a:ext cx="4896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/>
              <a:t>* Organização para a Cooperação e Desenvolvimento Econômico</a:t>
            </a:r>
            <a:endParaRPr lang="pt-BR" sz="1400" dirty="0"/>
          </a:p>
        </p:txBody>
      </p:sp>
      <p:sp>
        <p:nvSpPr>
          <p:cNvPr id="16" name="Retângulo 15"/>
          <p:cNvSpPr/>
          <p:nvPr/>
        </p:nvSpPr>
        <p:spPr>
          <a:xfrm>
            <a:off x="-180528" y="2924944"/>
            <a:ext cx="9324528" cy="29523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/>
          <p:cNvSpPr/>
          <p:nvPr/>
        </p:nvSpPr>
        <p:spPr>
          <a:xfrm>
            <a:off x="107504" y="3645024"/>
            <a:ext cx="9324528" cy="2232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-180528" y="4189556"/>
            <a:ext cx="9324528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/>
          <p:cNvSpPr/>
          <p:nvPr/>
        </p:nvSpPr>
        <p:spPr>
          <a:xfrm>
            <a:off x="-180528" y="4941168"/>
            <a:ext cx="9324528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8" grpId="3" animBg="1"/>
      <p:bldP spid="19" grpId="0" animBg="1"/>
      <p:bldP spid="19" grpId="1" animBg="1"/>
      <p:bldP spid="19" grpId="2" animBg="1"/>
      <p:bldP spid="19" grpId="3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51520" y="-27384"/>
            <a:ext cx="828116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sz="3600" b="1" kern="0" dirty="0" smtClean="0">
                <a:latin typeface="+mj-lt"/>
                <a:ea typeface="+mj-ea"/>
                <a:cs typeface="+mj-cs"/>
              </a:rPr>
              <a:t>Fragilidades do Modelo do OCDE</a:t>
            </a:r>
            <a:endParaRPr lang="pt-BR" sz="3600" kern="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CaixaDeTexto 23"/>
          <p:cNvSpPr txBox="1">
            <a:spLocks noChangeArrowheads="1"/>
          </p:cNvSpPr>
          <p:nvPr/>
        </p:nvSpPr>
        <p:spPr bwMode="auto">
          <a:xfrm>
            <a:off x="0" y="1628800"/>
            <a:ext cx="8715375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Ø"/>
              <a:defRPr/>
            </a:pPr>
            <a:r>
              <a:rPr lang="pt-BR" sz="2800" dirty="0" smtClean="0"/>
              <a:t>grupos amplos,  com grande disparidade  de contextos;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pt-BR" sz="2800" dirty="0" smtClean="0"/>
              <a:t> utiliza dados setoriais ↔ impreciso quanto aos produtos individuais;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pt-BR" sz="2800" dirty="0" smtClean="0"/>
              <a:t> produtos de elevada complexidade e commodities juntos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pt-BR" sz="2800" dirty="0" smtClean="0"/>
              <a:t> fragmentação na cadeia de valor  na indústria de alta tecnologia.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35496" y="-18256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sz="3600" b="1" kern="0" dirty="0" smtClean="0">
                <a:latin typeface="+mj-lt"/>
                <a:ea typeface="+mj-ea"/>
                <a:cs typeface="+mj-cs"/>
              </a:rPr>
              <a:t>Destaques de Exportação dos </a:t>
            </a:r>
          </a:p>
          <a:p>
            <a:pPr>
              <a:defRPr/>
            </a:pPr>
            <a:r>
              <a:rPr lang="pt-BR" sz="3600" b="1" kern="0" dirty="0" smtClean="0">
                <a:latin typeface="+mj-lt"/>
                <a:ea typeface="+mj-ea"/>
                <a:cs typeface="+mj-cs"/>
              </a:rPr>
              <a:t>Países em Desenvolvimento</a:t>
            </a:r>
            <a:endParaRPr lang="pt-BR" sz="3600" kern="0" dirty="0">
              <a:latin typeface="+mj-lt"/>
              <a:ea typeface="+mj-ea"/>
              <a:cs typeface="+mj-cs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3796086" y="6381328"/>
            <a:ext cx="516840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Fontes: dados extraídos do UNCTAD </a:t>
            </a:r>
            <a:r>
              <a:rPr kumimoji="0" lang="pt-B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Handbook</a:t>
            </a: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of</a:t>
            </a: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Statistics</a:t>
            </a: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2010  e OCDE </a:t>
            </a:r>
            <a:r>
              <a:rPr kumimoji="0" lang="pt-B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Scoreboard</a:t>
            </a: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2007 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96144"/>
            <a:ext cx="9084570" cy="5013176"/>
          </a:xfrm>
          <a:prstGeom prst="rect">
            <a:avLst/>
          </a:prstGeom>
          <a:noFill/>
        </p:spPr>
      </p:pic>
      <p:sp>
        <p:nvSpPr>
          <p:cNvPr id="5" name="Retângulo 4"/>
          <p:cNvSpPr/>
          <p:nvPr/>
        </p:nvSpPr>
        <p:spPr>
          <a:xfrm>
            <a:off x="6768320" y="1988840"/>
            <a:ext cx="684000" cy="4392488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3599968" y="1988840"/>
            <a:ext cx="684000" cy="4392488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35496" y="-171400"/>
            <a:ext cx="878497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sz="3600" b="1" kern="0" dirty="0" smtClean="0">
                <a:latin typeface="+mj-lt"/>
                <a:ea typeface="+mj-ea"/>
                <a:cs typeface="+mj-cs"/>
              </a:rPr>
              <a:t>Setores Dinâmicos na Economia Mundial</a:t>
            </a:r>
            <a:endParaRPr lang="pt-BR" sz="3600" kern="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755576" y="1268760"/>
            <a:ext cx="82089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dirty="0" smtClean="0"/>
              <a:t>O dinamismo de um setor econômico é medido pela sua </a:t>
            </a:r>
          </a:p>
          <a:p>
            <a:pPr algn="ctr"/>
            <a:r>
              <a:rPr lang="pt-BR" sz="4000" b="1" dirty="0" smtClean="0">
                <a:solidFill>
                  <a:srgbClr val="FF0000"/>
                </a:solidFill>
              </a:rPr>
              <a:t>taxa de crescimento </a:t>
            </a:r>
          </a:p>
          <a:p>
            <a:pPr algn="ctr"/>
            <a:r>
              <a:rPr lang="pt-BR" sz="4000" dirty="0" smtClean="0"/>
              <a:t>ao longo de </a:t>
            </a:r>
          </a:p>
          <a:p>
            <a:pPr algn="ctr"/>
            <a:r>
              <a:rPr lang="pt-BR" sz="4000" dirty="0" smtClean="0"/>
              <a:t>períodos relevantes de tempo. </a:t>
            </a:r>
          </a:p>
          <a:p>
            <a:pPr algn="ctr"/>
            <a:r>
              <a:rPr lang="pt-BR" sz="4000" dirty="0" smtClean="0"/>
              <a:t>O </a:t>
            </a:r>
            <a:r>
              <a:rPr lang="pt-BR" sz="4000" dirty="0" err="1" smtClean="0"/>
              <a:t>proxy</a:t>
            </a:r>
            <a:r>
              <a:rPr lang="pt-BR" sz="4000" dirty="0" smtClean="0"/>
              <a:t> disso é a</a:t>
            </a:r>
          </a:p>
          <a:p>
            <a:pPr algn="ctr"/>
            <a:r>
              <a:rPr lang="pt-BR" sz="4000" b="1" dirty="0" smtClean="0">
                <a:solidFill>
                  <a:srgbClr val="FF0000"/>
                </a:solidFill>
              </a:rPr>
              <a:t>Taxa de Crescimento de Exportações</a:t>
            </a:r>
            <a:endParaRPr lang="pt-BR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0" y="1196752"/>
            <a:ext cx="9144000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sz="3600" b="1" kern="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   SITC</a:t>
            </a:r>
            <a:r>
              <a:rPr lang="pt-BR" sz="3600" b="1" kern="0" dirty="0" smtClean="0">
                <a:latin typeface="+mj-lt"/>
                <a:ea typeface="+mj-ea"/>
                <a:cs typeface="+mj-cs"/>
              </a:rPr>
              <a:t> = </a:t>
            </a:r>
            <a:r>
              <a:rPr lang="en-US" sz="2400" dirty="0" smtClean="0"/>
              <a:t>Standard International Trade Classification – </a:t>
            </a:r>
          </a:p>
          <a:p>
            <a:pPr>
              <a:defRPr/>
            </a:pPr>
            <a:r>
              <a:rPr lang="en-US" sz="2400" dirty="0" smtClean="0"/>
              <a:t>	        divide o </a:t>
            </a:r>
            <a:r>
              <a:rPr lang="en-US" sz="2400" dirty="0" err="1" smtClean="0"/>
              <a:t>comércio</a:t>
            </a:r>
            <a:r>
              <a:rPr lang="en-US" sz="2400" dirty="0" smtClean="0"/>
              <a:t> </a:t>
            </a:r>
            <a:r>
              <a:rPr lang="en-US" sz="2400" dirty="0" err="1" smtClean="0"/>
              <a:t>internacional</a:t>
            </a:r>
            <a:r>
              <a:rPr lang="en-US" sz="2400" dirty="0" smtClean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 261 </a:t>
            </a:r>
            <a:r>
              <a:rPr lang="en-US" sz="2400" dirty="0" err="1" smtClean="0"/>
              <a:t>grupos</a:t>
            </a:r>
            <a:r>
              <a:rPr lang="en-US" sz="2400" dirty="0" smtClean="0"/>
              <a:t> </a:t>
            </a:r>
            <a:endParaRPr lang="en-US" sz="3600" dirty="0" smtClean="0"/>
          </a:p>
          <a:p>
            <a:pPr lvl="1">
              <a:defRPr/>
            </a:pPr>
            <a:r>
              <a:rPr lang="en-US" sz="1400" kern="0" dirty="0" smtClean="0">
                <a:latin typeface="+mj-lt"/>
                <a:ea typeface="+mj-ea"/>
                <a:cs typeface="+mj-cs"/>
              </a:rPr>
              <a:t>7             Machinery and transport equipment</a:t>
            </a:r>
          </a:p>
          <a:p>
            <a:pPr lvl="1">
              <a:defRPr/>
            </a:pPr>
            <a:r>
              <a:rPr lang="en-US" sz="1400" kern="0" dirty="0" smtClean="0">
                <a:latin typeface="+mj-lt"/>
                <a:ea typeface="+mj-ea"/>
                <a:cs typeface="+mj-cs"/>
              </a:rPr>
              <a:t>71            Power-generating machinery and equipment</a:t>
            </a:r>
          </a:p>
          <a:p>
            <a:pPr lvl="1">
              <a:defRPr/>
            </a:pPr>
            <a:r>
              <a:rPr lang="en-US" sz="1400" kern="0" dirty="0" smtClean="0">
                <a:latin typeface="+mj-lt"/>
                <a:ea typeface="+mj-ea"/>
                <a:cs typeface="+mj-cs"/>
              </a:rPr>
              <a:t>711           Steam or other </a:t>
            </a:r>
            <a:r>
              <a:rPr lang="en-US" sz="1400" kern="0" dirty="0" err="1" smtClean="0">
                <a:latin typeface="+mj-lt"/>
                <a:ea typeface="+mj-ea"/>
                <a:cs typeface="+mj-cs"/>
              </a:rPr>
              <a:t>vapour</a:t>
            </a:r>
            <a:r>
              <a:rPr lang="en-US" sz="1400" kern="0" dirty="0" smtClean="0">
                <a:latin typeface="+mj-lt"/>
                <a:ea typeface="+mj-ea"/>
                <a:cs typeface="+mj-cs"/>
              </a:rPr>
              <a:t>-generating boilers, superheated water boilers, and auxiliary plant for use therewith; parts thereof</a:t>
            </a:r>
          </a:p>
          <a:p>
            <a:pPr lvl="1">
              <a:defRPr/>
            </a:pPr>
            <a:r>
              <a:rPr lang="en-US" sz="1400" kern="0" dirty="0" smtClean="0">
                <a:latin typeface="+mj-lt"/>
                <a:ea typeface="+mj-ea"/>
                <a:cs typeface="+mj-cs"/>
              </a:rPr>
              <a:t>711.1         Steam or other </a:t>
            </a:r>
            <a:r>
              <a:rPr lang="en-US" sz="1400" kern="0" dirty="0" err="1" smtClean="0">
                <a:latin typeface="+mj-lt"/>
                <a:ea typeface="+mj-ea"/>
                <a:cs typeface="+mj-cs"/>
              </a:rPr>
              <a:t>vapour</a:t>
            </a:r>
            <a:r>
              <a:rPr lang="en-US" sz="1400" kern="0" dirty="0" smtClean="0">
                <a:latin typeface="+mj-lt"/>
                <a:ea typeface="+mj-ea"/>
                <a:cs typeface="+mj-cs"/>
              </a:rPr>
              <a:t>-generating boilers (excluding central heating hot water boilers capable also of producing low pressure steam); superheated water boilers</a:t>
            </a:r>
          </a:p>
          <a:p>
            <a:pPr lvl="1">
              <a:defRPr/>
            </a:pPr>
            <a:r>
              <a:rPr lang="en-US" sz="1400" kern="0" dirty="0" smtClean="0">
                <a:latin typeface="+mj-lt"/>
                <a:ea typeface="+mj-ea"/>
                <a:cs typeface="+mj-cs"/>
              </a:rPr>
              <a:t>711.11        Steam or other </a:t>
            </a:r>
            <a:r>
              <a:rPr lang="en-US" sz="1400" kern="0" dirty="0" err="1" smtClean="0">
                <a:latin typeface="+mj-lt"/>
                <a:ea typeface="+mj-ea"/>
                <a:cs typeface="+mj-cs"/>
              </a:rPr>
              <a:t>vapour</a:t>
            </a:r>
            <a:r>
              <a:rPr lang="en-US" sz="1400" kern="0" dirty="0" smtClean="0">
                <a:latin typeface="+mj-lt"/>
                <a:ea typeface="+mj-ea"/>
                <a:cs typeface="+mj-cs"/>
              </a:rPr>
              <a:t>-generating boilers</a:t>
            </a:r>
          </a:p>
          <a:p>
            <a:pPr lvl="1">
              <a:defRPr/>
            </a:pPr>
            <a:endParaRPr lang="en-US" sz="1400" b="1" kern="0" dirty="0" smtClean="0">
              <a:latin typeface="+mj-lt"/>
              <a:ea typeface="+mj-ea"/>
              <a:cs typeface="+mj-cs"/>
            </a:endParaRPr>
          </a:p>
          <a:p>
            <a:pPr lvl="1">
              <a:defRPr/>
            </a:pPr>
            <a:r>
              <a:rPr lang="pt-BR" sz="3600" b="1" kern="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ISIC</a:t>
            </a:r>
            <a:r>
              <a:rPr lang="pt-BR" sz="36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pt-BR" sz="3200" b="1" kern="0" dirty="0" smtClean="0">
                <a:latin typeface="+mj-lt"/>
                <a:ea typeface="+mj-ea"/>
                <a:cs typeface="+mj-cs"/>
              </a:rPr>
              <a:t>= </a:t>
            </a:r>
            <a:r>
              <a:rPr lang="en-US" sz="2400" dirty="0" smtClean="0"/>
              <a:t>International Standard Industrial Classification of All Economic Activities – </a:t>
            </a:r>
          </a:p>
          <a:p>
            <a:pPr lvl="1">
              <a:defRPr/>
            </a:pPr>
            <a:r>
              <a:rPr lang="en-US" sz="2400" dirty="0" err="1" smtClean="0"/>
              <a:t>Classifica</a:t>
            </a:r>
            <a:r>
              <a:rPr lang="en-US" sz="2400" dirty="0" smtClean="0"/>
              <a:t> as </a:t>
            </a:r>
            <a:r>
              <a:rPr lang="en-US" sz="2400" dirty="0" err="1" smtClean="0"/>
              <a:t>aividades</a:t>
            </a:r>
            <a:r>
              <a:rPr lang="en-US" sz="2400" dirty="0" smtClean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Agricultura</a:t>
            </a:r>
            <a:r>
              <a:rPr lang="en-US" sz="2400" dirty="0" smtClean="0"/>
              <a:t>,  </a:t>
            </a:r>
            <a:r>
              <a:rPr lang="en-US" sz="2400" dirty="0" err="1" smtClean="0"/>
              <a:t>Pesca</a:t>
            </a:r>
            <a:r>
              <a:rPr lang="en-US" sz="2400" dirty="0" smtClean="0"/>
              <a:t>,  </a:t>
            </a:r>
            <a:r>
              <a:rPr lang="en-US" sz="2400" dirty="0" err="1" smtClean="0"/>
              <a:t>Manufatura</a:t>
            </a:r>
            <a:r>
              <a:rPr lang="en-US" sz="2400" dirty="0" smtClean="0"/>
              <a:t>,  </a:t>
            </a:r>
            <a:r>
              <a:rPr lang="en-US" sz="2400" dirty="0" err="1" smtClean="0"/>
              <a:t>Mineração</a:t>
            </a:r>
            <a:r>
              <a:rPr lang="en-US" sz="2400" dirty="0" smtClean="0"/>
              <a:t>, </a:t>
            </a:r>
            <a:r>
              <a:rPr lang="en-US" sz="2400" dirty="0" err="1" smtClean="0"/>
              <a:t>Construção</a:t>
            </a:r>
            <a:r>
              <a:rPr lang="en-US" sz="2400" dirty="0" smtClean="0"/>
              <a:t>, </a:t>
            </a:r>
            <a:r>
              <a:rPr lang="en-US" sz="2400" dirty="0" err="1" smtClean="0"/>
              <a:t>Transporte</a:t>
            </a:r>
            <a:r>
              <a:rPr lang="en-US" sz="2400" dirty="0" smtClean="0"/>
              <a:t>, ….</a:t>
            </a:r>
            <a:endParaRPr lang="en-US" sz="3200" dirty="0" smtClean="0"/>
          </a:p>
          <a:p>
            <a:pPr lvl="1">
              <a:defRPr/>
            </a:pPr>
            <a:r>
              <a:rPr lang="en-US" sz="1400" dirty="0" smtClean="0">
                <a:latin typeface="+mj-lt"/>
              </a:rPr>
              <a:t>D             Manufacturing</a:t>
            </a:r>
          </a:p>
          <a:p>
            <a:pPr lvl="1">
              <a:defRPr/>
            </a:pPr>
            <a:r>
              <a:rPr lang="en-US" sz="1400" dirty="0" smtClean="0">
                <a:latin typeface="+mj-lt"/>
              </a:rPr>
              <a:t>15            Manufacture of food products and beverages</a:t>
            </a:r>
          </a:p>
          <a:p>
            <a:pPr lvl="1">
              <a:defRPr/>
            </a:pPr>
            <a:r>
              <a:rPr lang="en-US" sz="1400" dirty="0" smtClean="0">
                <a:latin typeface="+mj-lt"/>
              </a:rPr>
              <a:t>151           Production, processing and preservation of meat, fish, fruit, vegetables, oils and fats</a:t>
            </a:r>
          </a:p>
          <a:p>
            <a:pPr lvl="1">
              <a:defRPr/>
            </a:pPr>
            <a:r>
              <a:rPr lang="en-US" sz="1400" dirty="0" smtClean="0">
                <a:latin typeface="+mj-lt"/>
              </a:rPr>
              <a:t>1511          Production, processing and preserving of meat and meat products</a:t>
            </a:r>
          </a:p>
          <a:p>
            <a:pPr lvl="1">
              <a:defRPr/>
            </a:pPr>
            <a:r>
              <a:rPr lang="en-US" sz="1400" dirty="0" smtClean="0">
                <a:latin typeface="+mj-lt"/>
              </a:rPr>
              <a:t>1512          Processing and preserving of fish and fish products</a:t>
            </a:r>
            <a:endParaRPr lang="pt-BR" sz="1400" dirty="0" smtClean="0">
              <a:latin typeface="+mj-lt"/>
            </a:endParaRPr>
          </a:p>
          <a:p>
            <a:pPr algn="ctr">
              <a:defRPr/>
            </a:pPr>
            <a:endParaRPr lang="pt-BR" sz="3600" kern="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51520" y="-27384"/>
            <a:ext cx="828116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sz="3600" b="1" kern="0" dirty="0" smtClean="0">
                <a:latin typeface="+mj-lt"/>
                <a:ea typeface="+mj-ea"/>
                <a:cs typeface="+mj-cs"/>
              </a:rPr>
              <a:t>Duas siglas da ONU</a:t>
            </a:r>
            <a:endParaRPr lang="pt-BR" sz="3600" kern="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35496" y="-171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t-BR" sz="3600" b="1" kern="0" dirty="0" smtClean="0">
                <a:latin typeface="+mj-lt"/>
                <a:ea typeface="+mj-ea"/>
                <a:cs typeface="+mj-cs"/>
              </a:rPr>
              <a:t>Top 20 em Crescimento de Exportações</a:t>
            </a:r>
            <a:endParaRPr lang="pt-BR" sz="3600" kern="0" dirty="0">
              <a:latin typeface="+mj-lt"/>
              <a:ea typeface="+mj-ea"/>
              <a:cs typeface="+mj-cs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483768" y="6093296"/>
            <a:ext cx="516840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Fontes: dados extraídos do UNCTAD </a:t>
            </a:r>
            <a:r>
              <a:rPr kumimoji="0" lang="pt-B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Handbook</a:t>
            </a: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of</a:t>
            </a: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Statistics</a:t>
            </a: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2010  e OCDE </a:t>
            </a:r>
            <a:r>
              <a:rPr kumimoji="0" lang="pt-B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Scoreboard</a:t>
            </a: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2007 </a:t>
            </a: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836712"/>
            <a:ext cx="10011707" cy="5314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tângulo 4"/>
          <p:cNvSpPr/>
          <p:nvPr/>
        </p:nvSpPr>
        <p:spPr>
          <a:xfrm>
            <a:off x="6300192" y="764704"/>
            <a:ext cx="1080120" cy="5328592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D3060C9-527C-424B-9301-DD514165EF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1439</Words>
  <Application>Microsoft Office PowerPoint</Application>
  <PresentationFormat>Apresentação na tela (4:3)</PresentationFormat>
  <Paragraphs>326</Paragraphs>
  <Slides>15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Fluxo</vt:lpstr>
      <vt:lpstr>Setores Dinâmicos da Economia Mundial </vt:lpstr>
      <vt:lpstr>Quem sou?</vt:lpstr>
      <vt:lpstr>Objetivos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2012-11-20T23:07:34Z</dcterms:created>
  <dcterms:modified xsi:type="dcterms:W3CDTF">2015-04-20T14:58:34Z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TC103524809990</vt:lpwstr>
  </property>
</Properties>
</file>