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2"/>
  </p:notesMasterIdLst>
  <p:sldIdLst>
    <p:sldId id="256" r:id="rId3"/>
    <p:sldId id="267" r:id="rId4"/>
    <p:sldId id="286" r:id="rId5"/>
    <p:sldId id="270" r:id="rId6"/>
    <p:sldId id="272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2" r:id="rId16"/>
    <p:sldId id="279" r:id="rId17"/>
    <p:sldId id="281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548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9ECE01-77CE-434A-AB3C-7BD8B49F60AA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178AE-AFA5-46BF-9DDC-A482EF37FE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479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D6E7AE8-2C65-4C0C-9AF9-C8DAD2F5F7B9}" type="slidenum">
              <a:rPr lang="en-US">
                <a:solidFill>
                  <a:srgbClr val="000000"/>
                </a:solidFill>
                <a:latin typeface="Calibri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>
              <a:solidFill>
                <a:srgbClr val="000000"/>
              </a:solidFill>
              <a:latin typeface="Calibri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sym typeface="Tw Cen MT" pitchFamily="34" charset="0"/>
              </a:rPr>
              <a:t>Notas introdutórias.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32A5986F-FE56-41FE-9303-1197B0B59270}" type="slidenum">
              <a:rPr lang="en-US">
                <a:solidFill>
                  <a:srgbClr val="000000"/>
                </a:solidFill>
                <a:latin typeface="Calibri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>
              <a:solidFill>
                <a:srgbClr val="000000"/>
              </a:solidFill>
              <a:latin typeface="Calibri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1F9172-C0F5-4C0E-93CA-44C09C794D1B}" type="datetime8">
              <a:rPr lang="en-US"/>
              <a:pPr>
                <a:defRPr/>
              </a:pPr>
              <a:t>12/8/2012 9:08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8CC414D-4F35-4D6A-9CC6-43657F9AE2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243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F915-B6C9-4F20-998B-33A9F2D97C10}" type="datetime8">
              <a:rPr lang="en-US"/>
              <a:pPr>
                <a:defRPr/>
              </a:pPr>
              <a:t>12/8/2012 9:08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E2B6-5C4C-48BC-A7AD-A7A8124C6DBB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7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02FFF-146A-44E6-976F-BACE94F0D4E7}" type="datetime8">
              <a:rPr lang="en-US"/>
              <a:pPr>
                <a:defRPr/>
              </a:pPr>
              <a:t>12/8/2012 9:08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D278F-5D42-4AF6-A941-8B41456A4568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555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1F01C-BD0A-4CC3-95C4-EA0DDD37EC31}" type="datetime8">
              <a:rPr lang="en-US"/>
              <a:pPr>
                <a:defRPr/>
              </a:pPr>
              <a:t>12/8/2012 9:08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284AF4-A996-4397-A48A-9B18D99CEB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38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400E-8760-492C-B51C-DCFBDE7A175E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E43757-8458-4829-8386-0175D4EC29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40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5AB87A-445F-4CC0-91CC-517B67E823A6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0531E9-CE6A-4289-83FF-59B8727BEA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FE1417-6DA4-4A28-9FB9-D96AFDEEB7FA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800E25-BA20-4CB8-924C-78C2AE5E07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601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F729-0497-4850-95F3-E7A1214A6F05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705027-9BAD-43DA-B053-8150B920AD0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674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60FC-8932-4E38-B6D7-8D4F09B42BB8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5F2F6F-10BA-482F-A863-4824361066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431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6337-012E-4675-9408-50ED0B85962D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DC1CD4-D964-4D22-8045-829672C443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10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2B18A6-C5AE-4122-BD2B-D9946E7F0105}" type="datetime8">
              <a:rPr lang="en-US"/>
              <a:pPr>
                <a:defRPr/>
              </a:pPr>
              <a:t>12/8/2012 9:08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91099F-F033-41A0-80AF-846A94C49BA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59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DED919-D0FD-46C3-9983-80B6AA3232D2}" type="datetime8">
              <a:rPr lang="en-US"/>
              <a:pPr>
                <a:defRPr/>
              </a:pPr>
              <a:t>12/8/2012 9:08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429865-6BC5-4BB3-9520-8F56F2240421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  <p:sldLayoutId id="2147483733" r:id="rId18"/>
    <p:sldLayoutId id="2147483734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4343400"/>
            <a:ext cx="6477000" cy="1447800"/>
          </a:xfrm>
        </p:spPr>
        <p:txBody>
          <a:bodyPr>
            <a:normAutofit/>
          </a:bodyPr>
          <a:lstStyle/>
          <a:p>
            <a:r>
              <a:rPr lang="pt-BR" cap="none" dirty="0" smtClean="0">
                <a:solidFill>
                  <a:srgbClr val="7D9263"/>
                </a:solidFill>
                <a:sym typeface="Tw Cen MT" pitchFamily="34" charset="0"/>
              </a:rPr>
              <a:t>Aprendizado Tecnológico</a:t>
            </a:r>
            <a:r>
              <a:rPr lang="pt-BR" sz="3600" cap="none" dirty="0" smtClean="0">
                <a:solidFill>
                  <a:srgbClr val="7D9263"/>
                </a:solidFill>
                <a:sym typeface="Tw Cen MT" pitchFamily="34" charset="0"/>
              </a:rPr>
              <a:t/>
            </a:r>
            <a:br>
              <a:rPr lang="pt-BR" sz="3600" cap="none" dirty="0" smtClean="0">
                <a:solidFill>
                  <a:srgbClr val="7D9263"/>
                </a:solidFill>
                <a:sym typeface="Tw Cen MT" pitchFamily="34" charset="0"/>
              </a:rPr>
            </a:br>
            <a:endParaRPr lang="pt-BR" sz="3600" cap="none" dirty="0" smtClean="0">
              <a:solidFill>
                <a:srgbClr val="7D9263"/>
              </a:solidFill>
              <a:sym typeface="Tw Cen MT" pitchFamily="34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pt-BR" sz="2400" dirty="0" smtClean="0">
                <a:sym typeface="Tw Cen MT" pitchFamily="34" charset="0"/>
              </a:rPr>
              <a:t>Luiz Mariano Julio</a:t>
            </a:r>
          </a:p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pt-BR" sz="2400" dirty="0" smtClean="0">
                <a:sym typeface="Tw Cen MT" pitchFamily="34" charset="0"/>
              </a:rPr>
              <a:t>5º encontro de boas práticas em inovação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Decálogo de </a:t>
            </a:r>
            <a:r>
              <a:rPr lang="pt-BR" dirty="0" err="1" smtClean="0"/>
              <a:t>Lall</a:t>
            </a:r>
            <a:r>
              <a:rPr lang="pt-BR" dirty="0" smtClean="0"/>
              <a:t> – </a:t>
            </a:r>
            <a:r>
              <a:rPr lang="pt-BR" sz="2400" dirty="0" smtClean="0"/>
              <a:t>aprendizado tecnológico nas empresas de países em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752528"/>
          </a:xfrm>
        </p:spPr>
        <p:txBody>
          <a:bodyPr/>
          <a:lstStyle/>
          <a:p>
            <a:pPr marL="881063" lvl="1" indent="-514350" algn="just">
              <a:buFont typeface="+mj-lt"/>
              <a:buAutoNum type="arabicPeriod" startAt="7"/>
            </a:pPr>
            <a:r>
              <a:rPr lang="pt-BR" sz="2800" dirty="0" smtClean="0"/>
              <a:t>O desenvolvimento de aptidões tecnológicas </a:t>
            </a:r>
            <a:r>
              <a:rPr lang="pt-BR" sz="2800" dirty="0" smtClean="0">
                <a:solidFill>
                  <a:srgbClr val="0070C0"/>
                </a:solidFill>
              </a:rPr>
              <a:t>envolve toda a empresa, não somente o </a:t>
            </a:r>
            <a:r>
              <a:rPr lang="pt-BR" sz="2800" dirty="0" err="1" smtClean="0">
                <a:solidFill>
                  <a:srgbClr val="0070C0"/>
                </a:solidFill>
              </a:rPr>
              <a:t>P&amp;D</a:t>
            </a:r>
            <a:r>
              <a:rPr lang="pt-BR" sz="2800" dirty="0" smtClean="0"/>
              <a:t>,  e mesmo funções técnicas mais fáceis (e.g. Manutenção,  QA) podem ser grandes desafios.  Em verdade, a maior parte do aprendizado dos países em desenvolvimento aparece nessas atividades técnicas mais simples;</a:t>
            </a:r>
            <a:endParaRPr lang="pt-BR" sz="1800" dirty="0" smtClean="0"/>
          </a:p>
          <a:p>
            <a:pPr marL="881063" lvl="1" indent="-514350" algn="just">
              <a:buFont typeface="+mj-lt"/>
              <a:buAutoNum type="arabicPeriod" startAt="7"/>
            </a:pPr>
            <a:r>
              <a:rPr lang="pt-BR" sz="2800" dirty="0" smtClean="0"/>
              <a:t>Além da obtenção do know-how é </a:t>
            </a:r>
            <a:r>
              <a:rPr lang="pt-BR" sz="2800" dirty="0" smtClean="0">
                <a:solidFill>
                  <a:srgbClr val="0070C0"/>
                </a:solidFill>
              </a:rPr>
              <a:t>importante obter o </a:t>
            </a:r>
            <a:r>
              <a:rPr lang="pt-BR" sz="2800" dirty="0" err="1" smtClean="0">
                <a:solidFill>
                  <a:srgbClr val="0070C0"/>
                </a:solidFill>
              </a:rPr>
              <a:t>know-why</a:t>
            </a:r>
            <a:r>
              <a:rPr lang="pt-BR" sz="2800" dirty="0" smtClean="0"/>
              <a:t> para não ficar limitado na capacidade de evoluir.   Enquanto que no primeiro há obtenção de aptidões operacionais, aprofundar-se significa entender os princípios da tecnologia, mesmo quando se adota uma estratégia longe da fronteira do conhecimento;</a:t>
            </a:r>
            <a:endParaRPr lang="pt-BR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Decálogo de </a:t>
            </a:r>
            <a:r>
              <a:rPr lang="pt-BR" dirty="0" err="1" smtClean="0"/>
              <a:t>Lall</a:t>
            </a:r>
            <a:r>
              <a:rPr lang="pt-BR" dirty="0" smtClean="0"/>
              <a:t> – </a:t>
            </a:r>
            <a:r>
              <a:rPr lang="pt-BR" sz="2400" dirty="0" smtClean="0"/>
              <a:t>aprendizado tecnológico nas empresas de países em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752528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81063" lvl="1" indent="-514350" algn="just">
              <a:buFont typeface="+mj-lt"/>
              <a:buAutoNum type="arabicPeriod" startAt="9"/>
            </a:pPr>
            <a:r>
              <a:rPr lang="pt-BR" sz="2800" dirty="0" smtClean="0">
                <a:solidFill>
                  <a:srgbClr val="0070C0"/>
                </a:solidFill>
              </a:rPr>
              <a:t>Efeitos de agrupamento podem levar a aprendizado coletivo</a:t>
            </a:r>
            <a:r>
              <a:rPr lang="pt-BR" sz="2800" dirty="0" smtClean="0"/>
              <a:t>, muitas vezes informal, podendo ser um meio eficiente de acelerar a formação de competência tecnológica;</a:t>
            </a:r>
          </a:p>
          <a:p>
            <a:pPr marL="881063" lvl="1" indent="-514350" algn="just">
              <a:buFont typeface="+mj-lt"/>
              <a:buAutoNum type="arabicPeriod" startAt="9"/>
            </a:pP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70C0"/>
                </a:solidFill>
              </a:rPr>
              <a:t>Importação de tecnologia </a:t>
            </a:r>
            <a:r>
              <a:rPr lang="pt-BR" sz="2800" dirty="0" smtClean="0"/>
              <a:t>é o mais importante mecanismo para o aprendizado tecnológico dos países em desenvolvimento, mas </a:t>
            </a:r>
            <a:r>
              <a:rPr lang="pt-BR" sz="2800" dirty="0" smtClean="0">
                <a:solidFill>
                  <a:srgbClr val="0070C0"/>
                </a:solidFill>
              </a:rPr>
              <a:t>não desobriga do desenvolvimento de aptidões locais</a:t>
            </a:r>
            <a:r>
              <a:rPr lang="pt-BR" sz="2000" dirty="0" smtClean="0"/>
              <a:t>.  O modo internalizado (matriz-filial de multinacional) é eficiente para transferir know-how e fraco para transferir </a:t>
            </a:r>
            <a:r>
              <a:rPr lang="pt-BR" sz="2000" dirty="0" err="1" smtClean="0"/>
              <a:t>know-why</a:t>
            </a:r>
            <a:r>
              <a:rPr lang="pt-BR" sz="2000" dirty="0" smtClean="0"/>
              <a:t>, a menos que políticas públicas o forcem.  Por outro lado, o modo </a:t>
            </a:r>
            <a:r>
              <a:rPr lang="pt-BR" sz="2000" dirty="0" err="1" smtClean="0"/>
              <a:t>externalizado</a:t>
            </a:r>
            <a:r>
              <a:rPr lang="pt-BR" sz="2000" dirty="0" smtClean="0"/>
              <a:t> é eficaz para a geração local de </a:t>
            </a:r>
            <a:r>
              <a:rPr lang="pt-BR" sz="2000" dirty="0" err="1" smtClean="0"/>
              <a:t>know-why</a:t>
            </a:r>
            <a:r>
              <a:rPr lang="pt-BR" sz="2000" dirty="0" smtClean="0"/>
              <a:t>,  porém pode ser caro para obtenção do know-how,  e não viabiliza acesso a novas tecnologias que não estejam à venda. </a:t>
            </a:r>
            <a:endParaRPr lang="pt-BR" sz="2800" dirty="0" smtClean="0"/>
          </a:p>
          <a:p>
            <a:pPr marL="881063" lvl="1" indent="-514350" algn="just">
              <a:buFont typeface="+mj-lt"/>
              <a:buAutoNum type="arabicPeriod" startAt="9"/>
            </a:pPr>
            <a:endParaRPr lang="pt-BR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043608" y="2348880"/>
            <a:ext cx="676875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Parte B: Estudo de caso</a:t>
            </a:r>
          </a:p>
          <a:p>
            <a:pPr algn="ctr">
              <a:defRPr/>
            </a:pPr>
            <a:endParaRPr lang="pt-BR" sz="3600" b="1" kern="0" dirty="0" smtClean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Indústria Taiwanesa de PC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95288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err="1">
                <a:latin typeface="+mj-lt"/>
                <a:ea typeface="+mj-ea"/>
                <a:cs typeface="+mj-cs"/>
              </a:rPr>
              <a:t>Follower</a:t>
            </a:r>
            <a:r>
              <a:rPr lang="pt-BR" sz="3600" b="1" kern="0" dirty="0">
                <a:latin typeface="+mj-lt"/>
                <a:ea typeface="+mj-ea"/>
                <a:cs typeface="+mj-cs"/>
              </a:rPr>
              <a:t> x </a:t>
            </a:r>
            <a:r>
              <a:rPr lang="pt-BR" sz="3600" b="1" kern="0" dirty="0" err="1">
                <a:latin typeface="+mj-lt"/>
                <a:ea typeface="+mj-ea"/>
                <a:cs typeface="+mj-cs"/>
              </a:rPr>
              <a:t>Early</a:t>
            </a:r>
            <a:r>
              <a:rPr lang="pt-BR" sz="3600" b="1" kern="0" dirty="0">
                <a:latin typeface="+mj-lt"/>
                <a:ea typeface="+mj-ea"/>
                <a:cs typeface="+mj-cs"/>
              </a:rPr>
              <a:t> </a:t>
            </a:r>
            <a:r>
              <a:rPr lang="pt-BR" sz="3600" b="1" kern="0" dirty="0" err="1">
                <a:latin typeface="+mj-lt"/>
                <a:ea typeface="+mj-ea"/>
                <a:cs typeface="+mj-cs"/>
              </a:rPr>
              <a:t>Bird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3556" name="CaixaDeTexto 23"/>
          <p:cNvSpPr txBox="1">
            <a:spLocks noChangeArrowheads="1"/>
          </p:cNvSpPr>
          <p:nvPr/>
        </p:nvSpPr>
        <p:spPr bwMode="auto">
          <a:xfrm>
            <a:off x="285750" y="1628800"/>
            <a:ext cx="7215188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pt-BR" sz="2000"/>
              <a:t> Ambiente altamente competitivo e  com baixa diferenciação;</a:t>
            </a:r>
          </a:p>
          <a:p>
            <a:pPr algn="just">
              <a:buFont typeface="Arial" charset="0"/>
              <a:buChar char="•"/>
            </a:pPr>
            <a:r>
              <a:rPr lang="pt-BR" sz="2000"/>
              <a:t> Vantagens de curta duração; </a:t>
            </a:r>
          </a:p>
        </p:txBody>
      </p:sp>
      <p:sp>
        <p:nvSpPr>
          <p:cNvPr id="23557" name="Seta para baixo 24"/>
          <p:cNvSpPr>
            <a:spLocks noChangeArrowheads="1"/>
          </p:cNvSpPr>
          <p:nvPr/>
        </p:nvSpPr>
        <p:spPr bwMode="auto">
          <a:xfrm>
            <a:off x="3929063" y="2414613"/>
            <a:ext cx="500062" cy="5715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23558" name="CaixaDeTexto 25"/>
          <p:cNvSpPr txBox="1">
            <a:spLocks noChangeArrowheads="1"/>
          </p:cNvSpPr>
          <p:nvPr/>
        </p:nvSpPr>
        <p:spPr bwMode="auto">
          <a:xfrm>
            <a:off x="857250" y="3057550"/>
            <a:ext cx="7500938" cy="1631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dirty="0"/>
              <a:t> Chegar atrasado  =      perder preço </a:t>
            </a:r>
            <a:r>
              <a:rPr lang="pt-BR" sz="2000" dirty="0" err="1"/>
              <a:t>premium</a:t>
            </a:r>
            <a:endParaRPr lang="pt-BR" sz="2000" dirty="0"/>
          </a:p>
          <a:p>
            <a:pPr algn="just"/>
            <a:r>
              <a:rPr lang="pt-BR" sz="2000" dirty="0"/>
              <a:t> 		          </a:t>
            </a:r>
            <a:r>
              <a:rPr lang="pt-BR" sz="2000" dirty="0" smtClean="0"/>
              <a:t>perder  </a:t>
            </a:r>
            <a:r>
              <a:rPr lang="pt-BR" sz="2000" dirty="0"/>
              <a:t>oportunidades de crescimento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                                      risco de perder volume de negócios</a:t>
            </a:r>
          </a:p>
          <a:p>
            <a:pPr algn="just"/>
            <a:r>
              <a:rPr lang="pt-BR" sz="2000" dirty="0"/>
              <a:t>		            risco de perder lucratividade </a:t>
            </a:r>
          </a:p>
        </p:txBody>
      </p:sp>
      <p:sp>
        <p:nvSpPr>
          <p:cNvPr id="23559" name="Seta para a direita 26"/>
          <p:cNvSpPr>
            <a:spLocks noChangeArrowheads="1"/>
          </p:cNvSpPr>
          <p:nvPr/>
        </p:nvSpPr>
        <p:spPr bwMode="auto">
          <a:xfrm>
            <a:off x="1643063" y="5044356"/>
            <a:ext cx="785812" cy="500062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23560" name="CaixaDeTexto 27"/>
          <p:cNvSpPr txBox="1">
            <a:spLocks noChangeArrowheads="1"/>
          </p:cNvSpPr>
          <p:nvPr/>
        </p:nvSpPr>
        <p:spPr bwMode="auto">
          <a:xfrm>
            <a:off x="2500313" y="4941168"/>
            <a:ext cx="5357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000" dirty="0"/>
              <a:t> todos buscam lançar  tendências ou,  na pior das hipóteses,  ser um seguidor </a:t>
            </a:r>
            <a:r>
              <a:rPr lang="pt-BR" sz="2000" dirty="0" smtClean="0"/>
              <a:t> rápido</a:t>
            </a:r>
            <a:endParaRPr lang="pt-BR" sz="2000" dirty="0"/>
          </a:p>
          <a:p>
            <a:pPr algn="just"/>
            <a:endParaRPr lang="pt-BR" sz="2000" dirty="0"/>
          </a:p>
        </p:txBody>
      </p:sp>
      <p:pic>
        <p:nvPicPr>
          <p:cNvPr id="22553" name="Picture 25" descr="http://www.google.com.br/url?source=imglanding&amp;ct=img&amp;q=http://www.imagemnews.com/arquivos/imagensnews/Passaro_que_come_morcego-1.jpg&amp;sa=X&amp;ei=dJzzT6zjJoSk8gSMl5WBBw&amp;ved=0CAsQ8wc&amp;usg=AFQjCNEHhsHGBsiGB7DtxTN-MZOBs2-a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5830168"/>
            <a:ext cx="10795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5" name="Picture 27" descr="http://www.google.com.br/url?source=imglanding&amp;ct=img&amp;q=http://www.jogospuzzle.com/imatjes/coelho-correndo_4a5ad13dc396d-p.jpg&amp;sa=X&amp;ei=G53zT_zzGIO69QTq3LXoBg&amp;ved=0CAwQ8wc4FA&amp;usg=AFQjCNGN43EszDgJt6DvJLNd8fjDzX9df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830168"/>
            <a:ext cx="1143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29" descr="http://www.google.com.br/url?source=imglanding&amp;ct=img&amp;q=http://3.bp.blogspot.com/_U8UAvTltQE4/Sq7RoJZCGMI/AAAAAAAAA7A/DP-0YfkRF_U/s400/agora+fudeu.jpg&amp;sa=X&amp;ei=gp3zT4PGKI3-8ASdhs3RBg&amp;ved=0CAwQ8wc4Eg&amp;usg=AFQjCNGRGospToJM_GlDEkor3n0UxiJkb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5830168"/>
            <a:ext cx="1071563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ixaDeTexto 31"/>
          <p:cNvSpPr txBox="1">
            <a:spLocks noChangeArrowheads="1"/>
          </p:cNvSpPr>
          <p:nvPr/>
        </p:nvSpPr>
        <p:spPr bwMode="auto">
          <a:xfrm>
            <a:off x="1571625" y="5622206"/>
            <a:ext cx="64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B050"/>
                </a:solidFill>
                <a:sym typeface="Wingdings" pitchFamily="2" charset="2"/>
              </a:rPr>
              <a:t></a:t>
            </a:r>
            <a:endParaRPr lang="pt-BR" sz="4000">
              <a:solidFill>
                <a:srgbClr val="00B050"/>
              </a:solidFill>
            </a:endParaRPr>
          </a:p>
        </p:txBody>
      </p:sp>
      <p:sp>
        <p:nvSpPr>
          <p:cNvPr id="33" name="CaixaDeTexto 32"/>
          <p:cNvSpPr txBox="1">
            <a:spLocks noChangeArrowheads="1"/>
          </p:cNvSpPr>
          <p:nvPr/>
        </p:nvSpPr>
        <p:spPr bwMode="auto">
          <a:xfrm>
            <a:off x="3429000" y="5615856"/>
            <a:ext cx="64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>
                <a:solidFill>
                  <a:srgbClr val="00B050"/>
                </a:solidFill>
                <a:sym typeface="Wingdings" pitchFamily="2" charset="2"/>
              </a:rPr>
              <a:t></a:t>
            </a:r>
            <a:endParaRPr lang="pt-BR" sz="4000">
              <a:solidFill>
                <a:srgbClr val="00B050"/>
              </a:solidFill>
            </a:endParaRPr>
          </a:p>
        </p:txBody>
      </p:sp>
      <p:sp>
        <p:nvSpPr>
          <p:cNvPr id="34" name="CaixaDeTexto 33"/>
          <p:cNvSpPr txBox="1">
            <a:spLocks noChangeArrowheads="1"/>
          </p:cNvSpPr>
          <p:nvPr/>
        </p:nvSpPr>
        <p:spPr bwMode="auto">
          <a:xfrm>
            <a:off x="5788025" y="5615856"/>
            <a:ext cx="525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4000" b="1">
                <a:solidFill>
                  <a:srgbClr val="FF0000"/>
                </a:solidFill>
                <a:sym typeface="Wingdings" pitchFamily="2" charset="2"/>
              </a:rPr>
              <a:t>X</a:t>
            </a:r>
            <a:endParaRPr lang="pt-BR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CaixaDeTexto 23"/>
          <p:cNvSpPr txBox="1">
            <a:spLocks noChangeArrowheads="1"/>
          </p:cNvSpPr>
          <p:nvPr/>
        </p:nvSpPr>
        <p:spPr bwMode="auto">
          <a:xfrm>
            <a:off x="285750" y="1659036"/>
            <a:ext cx="87153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Não basta utilizar</a:t>
            </a:r>
            <a:r>
              <a:rPr lang="pt-BR" sz="2000" dirty="0"/>
              <a:t> de forma otimizada as tecnologia existentes,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é preciso evoluir</a:t>
            </a:r>
            <a:r>
              <a:rPr lang="pt-BR" sz="2000" dirty="0"/>
              <a:t> a partir dessa base.</a:t>
            </a:r>
          </a:p>
          <a:p>
            <a:pPr algn="just"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Transferência de tecnologia é indispensável mas pouco eficaz.  É necessário esforço deliberado de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dar um passo além</a:t>
            </a:r>
            <a:r>
              <a:rPr lang="pt-BR" sz="2000" dirty="0"/>
              <a:t>.</a:t>
            </a:r>
          </a:p>
          <a:p>
            <a:pPr algn="just"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Aprendizado nas empresas (segundo </a:t>
            </a:r>
            <a:r>
              <a:rPr lang="pt-BR" sz="2000" dirty="0" err="1"/>
              <a:t>Lall</a:t>
            </a:r>
            <a:r>
              <a:rPr lang="pt-BR" sz="2000" dirty="0"/>
              <a:t>,  reforçado pelos </a:t>
            </a:r>
            <a:r>
              <a:rPr lang="pt-BR" sz="2000" dirty="0" err="1"/>
              <a:t>ODMs</a:t>
            </a:r>
            <a:r>
              <a:rPr lang="pt-BR" sz="2000" dirty="0"/>
              <a:t>):</a:t>
            </a:r>
          </a:p>
          <a:p>
            <a:pPr lvl="1" algn="just">
              <a:defRPr/>
            </a:pPr>
            <a:r>
              <a:rPr lang="pt-BR" sz="2000" dirty="0" smtClean="0"/>
              <a:t>1)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é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processo</a:t>
            </a:r>
            <a:r>
              <a:rPr lang="pt-BR" sz="2000" dirty="0"/>
              <a:t> consciente,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intencional</a:t>
            </a:r>
            <a:r>
              <a:rPr lang="pt-BR" sz="2000" dirty="0"/>
              <a:t>, não-automático e ativo;</a:t>
            </a:r>
          </a:p>
          <a:p>
            <a:pPr lvl="1" algn="just">
              <a:defRPr/>
            </a:pPr>
            <a:r>
              <a:rPr lang="pt-BR" sz="2000" dirty="0" smtClean="0"/>
              <a:t>8) obter </a:t>
            </a:r>
            <a:r>
              <a:rPr lang="pt-BR" sz="2000" dirty="0"/>
              <a:t>know-how não basta, é importante obter o </a:t>
            </a:r>
            <a:r>
              <a:rPr lang="pt-BR" sz="2000" dirty="0" err="1">
                <a:solidFill>
                  <a:schemeClr val="accent1">
                    <a:lumMod val="50000"/>
                  </a:schemeClr>
                </a:solidFill>
              </a:rPr>
              <a:t>know-why</a:t>
            </a:r>
            <a:r>
              <a:rPr lang="pt-BR" sz="2000" dirty="0"/>
              <a:t>;</a:t>
            </a:r>
          </a:p>
          <a:p>
            <a:pPr lvl="1" algn="just">
              <a:defRPr/>
            </a:pPr>
            <a:r>
              <a:rPr lang="pt-BR" sz="2000" dirty="0" smtClean="0"/>
              <a:t>9) </a:t>
            </a:r>
            <a:r>
              <a:rPr lang="pt-BR" sz="2000" dirty="0"/>
              <a:t>efeitos de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agrupamento</a:t>
            </a:r>
            <a:r>
              <a:rPr lang="pt-BR" sz="2000" dirty="0"/>
              <a:t> podem levar a aprendizado coletivo;</a:t>
            </a:r>
          </a:p>
          <a:p>
            <a:pPr lvl="1" algn="just">
              <a:defRPr/>
            </a:pPr>
            <a:r>
              <a:rPr lang="pt-BR" sz="2000" dirty="0" smtClean="0"/>
              <a:t>7) </a:t>
            </a:r>
            <a:r>
              <a:rPr lang="pt-BR" sz="2000" dirty="0"/>
              <a:t>desenvolver aptidões tecnológicas envolve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toda a empresa</a:t>
            </a:r>
            <a:r>
              <a:rPr lang="pt-BR" sz="2000" dirty="0"/>
              <a:t>;</a:t>
            </a:r>
          </a:p>
          <a:p>
            <a:pPr lvl="1" algn="just">
              <a:defRPr/>
            </a:pPr>
            <a:r>
              <a:rPr lang="pt-BR" sz="2000" dirty="0" smtClean="0"/>
              <a:t>5) </a:t>
            </a:r>
            <a:r>
              <a:rPr lang="pt-BR" sz="2000" dirty="0"/>
              <a:t>processo de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aprendizado</a:t>
            </a:r>
            <a:r>
              <a:rPr lang="pt-BR" sz="2000" dirty="0"/>
              <a:t> é altamente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específico</a:t>
            </a:r>
            <a:r>
              <a:rPr lang="pt-BR" sz="2000" dirty="0"/>
              <a:t> à tecnologia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1520" y="228600"/>
            <a:ext cx="8514528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Lall</a:t>
            </a: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revisitado por</a:t>
            </a:r>
            <a:r>
              <a:rPr kumimoji="0" lang="pt-B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Taiwan - os Top 5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42875" y="2143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>
                <a:latin typeface="+mj-lt"/>
                <a:ea typeface="+mj-ea"/>
                <a:cs typeface="+mj-cs"/>
              </a:rPr>
              <a:t>Formas de acesso às tecnologias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2532" name="CaixaDeTexto 23"/>
          <p:cNvSpPr txBox="1">
            <a:spLocks noChangeArrowheads="1"/>
          </p:cNvSpPr>
          <p:nvPr/>
        </p:nvSpPr>
        <p:spPr bwMode="auto">
          <a:xfrm>
            <a:off x="1143000" y="1272877"/>
            <a:ext cx="707231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2000" dirty="0"/>
          </a:p>
          <a:p>
            <a:pPr algn="just">
              <a:buFont typeface="Arial" charset="0"/>
              <a:buChar char="•"/>
            </a:pPr>
            <a:r>
              <a:rPr lang="pt-BR" sz="2000" dirty="0"/>
              <a:t> Parceria com os fabricantes de processadores;</a:t>
            </a:r>
          </a:p>
          <a:p>
            <a:pPr algn="just">
              <a:buFont typeface="Arial" charset="0"/>
              <a:buChar char="•"/>
            </a:pPr>
            <a:r>
              <a:rPr lang="pt-BR" sz="2000" dirty="0">
                <a:solidFill>
                  <a:srgbClr val="0070C0"/>
                </a:solidFill>
              </a:rPr>
              <a:t> Associação com os Fornecedores</a:t>
            </a:r>
            <a:r>
              <a:rPr lang="pt-BR" sz="2000" dirty="0"/>
              <a:t>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Pesquisa interna;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Pesquisas em Universidades e </a:t>
            </a:r>
            <a:r>
              <a:rPr lang="pt-BR" sz="2000" dirty="0" err="1"/>
              <a:t>ICTs</a:t>
            </a:r>
            <a:r>
              <a:rPr lang="pt-BR" sz="2000" dirty="0"/>
              <a:t>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000" dirty="0" err="1"/>
              <a:t>Start-up</a:t>
            </a:r>
            <a:r>
              <a:rPr lang="pt-BR" sz="2000" dirty="0"/>
              <a:t> e Incubadoras;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Aconselhamento tecnológico do ITRI;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Licenciamento;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Repatriação de Talentos;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000" dirty="0">
                <a:solidFill>
                  <a:srgbClr val="0070C0"/>
                </a:solidFill>
              </a:rPr>
              <a:t>Engenharia Reversa</a:t>
            </a:r>
            <a:r>
              <a:rPr lang="pt-BR" sz="2000" dirty="0"/>
              <a:t>;</a:t>
            </a:r>
          </a:p>
          <a:p>
            <a:pPr algn="just">
              <a:buFont typeface="Arial" charset="0"/>
              <a:buChar char="•"/>
            </a:pPr>
            <a:r>
              <a:rPr lang="pt-BR" sz="2000" dirty="0">
                <a:solidFill>
                  <a:srgbClr val="0070C0"/>
                </a:solidFill>
              </a:rPr>
              <a:t> Imitação Criativa</a:t>
            </a:r>
            <a:r>
              <a:rPr lang="pt-BR" sz="2000" dirty="0"/>
              <a:t>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Transferência de tecnologia dos clientes;</a:t>
            </a:r>
          </a:p>
          <a:p>
            <a:pPr algn="just">
              <a:buFont typeface="Arial" charset="0"/>
              <a:buChar char="•"/>
            </a:pPr>
            <a:r>
              <a:rPr lang="pt-BR" sz="2000" dirty="0">
                <a:solidFill>
                  <a:srgbClr val="0070C0"/>
                </a:solidFill>
              </a:rPr>
              <a:t> </a:t>
            </a:r>
            <a:r>
              <a:rPr lang="pt-BR" sz="2000" dirty="0" err="1">
                <a:solidFill>
                  <a:srgbClr val="0070C0"/>
                </a:solidFill>
              </a:rPr>
              <a:t>Prototipação</a:t>
            </a:r>
            <a:r>
              <a:rPr lang="pt-BR" sz="2000" dirty="0"/>
              <a:t>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Estímulo à Inovação e à Invenção;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Voz do cliente;</a:t>
            </a:r>
          </a:p>
          <a:p>
            <a:pPr algn="just">
              <a:buFont typeface="Arial" charset="0"/>
              <a:buChar char="•"/>
            </a:pPr>
            <a:r>
              <a:rPr lang="pt-BR" sz="2000" dirty="0"/>
              <a:t> Encomendas tecnológicas;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95288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>
                <a:latin typeface="+mj-lt"/>
                <a:ea typeface="+mj-ea"/>
                <a:cs typeface="+mj-cs"/>
              </a:rPr>
              <a:t>Políticas Públicas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4580" name="CaixaDeTexto 23"/>
          <p:cNvSpPr txBox="1">
            <a:spLocks noChangeArrowheads="1"/>
          </p:cNvSpPr>
          <p:nvPr/>
        </p:nvSpPr>
        <p:spPr bwMode="auto">
          <a:xfrm>
            <a:off x="285750" y="1252934"/>
            <a:ext cx="87153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pt-BR" sz="2000" dirty="0"/>
          </a:p>
          <a:p>
            <a:pPr algn="just">
              <a:buFont typeface="Arial" charset="0"/>
              <a:buChar char="•"/>
              <a:defRPr/>
            </a:pPr>
            <a:r>
              <a:rPr lang="pt-BR" sz="2000" dirty="0"/>
              <a:t> opção por atuar como Fornecedor Estratégico de Empresas Globais; 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2000" dirty="0"/>
              <a:t> tentativa do governo liderar o processo no início;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2000" dirty="0"/>
              <a:t> baixa influência do Estado,  pois o porte dos projetos permite investimento empresarial direto,  sem necessidade de apoio tecnológico </a:t>
            </a:r>
            <a:r>
              <a:rPr lang="pt-BR" sz="2000" dirty="0" smtClean="0"/>
              <a:t>estatal</a:t>
            </a:r>
            <a:endParaRPr lang="pt-BR" sz="2000" dirty="0"/>
          </a:p>
        </p:txBody>
      </p:sp>
      <p:sp>
        <p:nvSpPr>
          <p:cNvPr id="4" name="CaixaDeTexto 23"/>
          <p:cNvSpPr txBox="1">
            <a:spLocks noChangeArrowheads="1"/>
          </p:cNvSpPr>
          <p:nvPr/>
        </p:nvSpPr>
        <p:spPr bwMode="auto">
          <a:xfrm>
            <a:off x="285750" y="2708920"/>
            <a:ext cx="87153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pt-BR" sz="2000" dirty="0"/>
          </a:p>
          <a:p>
            <a:pPr algn="just">
              <a:buFont typeface="Arial" charset="0"/>
              <a:buChar char="•"/>
              <a:defRPr/>
            </a:pPr>
            <a:r>
              <a:rPr lang="pt-BR" sz="2000" dirty="0" smtClean="0"/>
              <a:t> Estado </a:t>
            </a:r>
            <a:r>
              <a:rPr lang="pt-BR" sz="2000" dirty="0"/>
              <a:t>criou condições para base tecnológica local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base educacional robusta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incentivo ao investimento local, mas sem criar barreiras ao FDI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grandes Projetos Nacionais para criar vantagens competitivas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ITRI e </a:t>
            </a:r>
            <a:r>
              <a:rPr lang="pt-BR" sz="2000" dirty="0" err="1"/>
              <a:t>Hsinchu</a:t>
            </a:r>
            <a:r>
              <a:rPr lang="pt-BR" sz="2000" dirty="0"/>
              <a:t> Park como pólos para a formação do </a:t>
            </a:r>
            <a:r>
              <a:rPr lang="pt-BR" sz="2000" i="1" dirty="0"/>
              <a:t>cluster</a:t>
            </a:r>
            <a:endParaRPr lang="pt-BR" sz="2000" dirty="0"/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poder de negociação do Estado usado para abrir portas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políticas de incentivo à verticalização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foco na promoção de exportações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estímulo tributário ao </a:t>
            </a:r>
            <a:r>
              <a:rPr lang="pt-BR" sz="2000" dirty="0" err="1"/>
              <a:t>P&amp;D</a:t>
            </a:r>
            <a:r>
              <a:rPr lang="pt-BR" sz="2000" dirty="0"/>
              <a:t> Inovador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ITRI  prospecta tecnologias,  desonerando ODM</a:t>
            </a:r>
          </a:p>
          <a:p>
            <a:pPr lvl="2" algn="just">
              <a:buFont typeface="Arial" charset="0"/>
              <a:buChar char="•"/>
              <a:defRPr/>
            </a:pPr>
            <a:r>
              <a:rPr lang="pt-BR" sz="2000" dirty="0"/>
              <a:t> controle da transferência de know-how para a </a:t>
            </a:r>
            <a:r>
              <a:rPr lang="pt-BR" sz="2000" dirty="0" smtClean="0"/>
              <a:t>China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428625" y="285750"/>
            <a:ext cx="8453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000"/>
              </a:lnSpc>
              <a:defRPr/>
            </a:pPr>
            <a:r>
              <a:rPr lang="pt-BR" sz="3200" b="1" kern="0" dirty="0">
                <a:latin typeface="+mj-lt"/>
                <a:ea typeface="+mj-ea"/>
                <a:cs typeface="+mj-cs"/>
              </a:rPr>
              <a:t>Estratégias identificadas de</a:t>
            </a:r>
          </a:p>
          <a:p>
            <a:pPr>
              <a:lnSpc>
                <a:spcPts val="3000"/>
              </a:lnSpc>
              <a:defRPr/>
            </a:pPr>
            <a:r>
              <a:rPr lang="pt-BR" sz="3200" b="1" i="1" kern="0" dirty="0" err="1">
                <a:latin typeface="+mj-lt"/>
                <a:ea typeface="+mj-ea"/>
                <a:cs typeface="+mj-cs"/>
              </a:rPr>
              <a:t>catch-up</a:t>
            </a:r>
            <a:r>
              <a:rPr lang="pt-BR" sz="3200" b="1" i="1" kern="0" dirty="0">
                <a:latin typeface="+mj-lt"/>
                <a:ea typeface="+mj-ea"/>
                <a:cs typeface="+mj-cs"/>
              </a:rPr>
              <a:t> – </a:t>
            </a:r>
            <a:r>
              <a:rPr lang="pt-BR" sz="3200" b="1" kern="0" dirty="0">
                <a:latin typeface="+mj-lt"/>
                <a:ea typeface="+mj-ea"/>
                <a:cs typeface="+mj-cs"/>
              </a:rPr>
              <a:t>por parte do Estado</a:t>
            </a:r>
            <a:endParaRPr lang="pt-BR" sz="32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5604" name="CaixaDeTexto 23"/>
          <p:cNvSpPr txBox="1">
            <a:spLocks noChangeArrowheads="1"/>
          </p:cNvSpPr>
          <p:nvPr/>
        </p:nvSpPr>
        <p:spPr bwMode="auto">
          <a:xfrm>
            <a:off x="642938" y="1397000"/>
            <a:ext cx="8715375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/>
              <a:t>viabilizar escolas de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Engenharia de alta qualidade</a:t>
            </a:r>
            <a:r>
              <a:rPr lang="pt-BR" dirty="0"/>
              <a:t> e boa disponibilidade;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/>
              <a:t>promover 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repatriação</a:t>
            </a:r>
            <a:r>
              <a:rPr lang="pt-BR" dirty="0"/>
              <a:t> de talentos;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/>
              <a:t>promover a formação de 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</a:rPr>
              <a:t>clusters</a:t>
            </a:r>
            <a:r>
              <a:rPr lang="pt-BR" dirty="0"/>
              <a:t>  onde se compartilhe o conhecimento;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/>
              <a:t>patrocinar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Projetos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</a:rPr>
              <a:t>Mobilizadores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de Pesquisa Aplicada</a:t>
            </a:r>
            <a:r>
              <a:rPr lang="pt-BR" dirty="0"/>
              <a:t>;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 fazer com que agências de Fomento prestem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serviços estratégicos à indústria</a:t>
            </a:r>
            <a:r>
              <a:rPr lang="pt-BR" dirty="0"/>
              <a:t>, desonerando as empresas desse esforço e custo;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/>
              <a:t>Usar 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poder de negociação do Estado</a:t>
            </a:r>
            <a:r>
              <a:rPr lang="pt-BR" dirty="0"/>
              <a:t>;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limitar o protecionismo;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estimular o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</a:rPr>
              <a:t>P&amp;D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Inovador</a:t>
            </a:r>
            <a:r>
              <a:rPr lang="pt-BR" dirty="0"/>
              <a:t> através de linhas de financiamento bem geridas,  de liberação rápida e com destinação focada;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respeitar o empreendedorismo</a:t>
            </a:r>
            <a:r>
              <a:rPr lang="pt-BR" dirty="0"/>
              <a:t>,  facilitando e barateando sua ação;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 entender 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Investimento Direto Estrangeiro</a:t>
            </a:r>
            <a:r>
              <a:rPr lang="pt-BR" dirty="0"/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como uma opção de investimento e de captura de conhecimento</a:t>
            </a:r>
            <a:r>
              <a:rPr lang="pt-BR" dirty="0"/>
              <a:t>,  fugindo tanto de dogmas </a:t>
            </a:r>
            <a:r>
              <a:rPr lang="pt-BR" dirty="0" err="1"/>
              <a:t>tecno-globalistas</a:t>
            </a:r>
            <a:r>
              <a:rPr lang="pt-BR" dirty="0"/>
              <a:t> quanto de </a:t>
            </a:r>
            <a:r>
              <a:rPr lang="pt-BR" dirty="0" err="1"/>
              <a:t>tecno-nacionalistas</a:t>
            </a:r>
            <a:r>
              <a:rPr lang="pt-B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428625" y="285750"/>
            <a:ext cx="8453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000"/>
              </a:lnSpc>
              <a:defRPr/>
            </a:pPr>
            <a:r>
              <a:rPr lang="pt-BR" sz="3200" b="1" kern="0" dirty="0">
                <a:latin typeface="+mj-lt"/>
                <a:ea typeface="+mj-ea"/>
                <a:cs typeface="+mj-cs"/>
              </a:rPr>
              <a:t>Estratégias identificadas de</a:t>
            </a:r>
          </a:p>
          <a:p>
            <a:pPr>
              <a:lnSpc>
                <a:spcPts val="3000"/>
              </a:lnSpc>
              <a:defRPr/>
            </a:pPr>
            <a:r>
              <a:rPr lang="pt-BR" sz="3200" b="1" i="1" kern="0" dirty="0" err="1">
                <a:latin typeface="+mj-lt"/>
                <a:ea typeface="+mj-ea"/>
                <a:cs typeface="+mj-cs"/>
              </a:rPr>
              <a:t>catch-up</a:t>
            </a:r>
            <a:r>
              <a:rPr lang="pt-BR" sz="3200" b="1" i="1" kern="0" dirty="0">
                <a:latin typeface="+mj-lt"/>
                <a:ea typeface="+mj-ea"/>
                <a:cs typeface="+mj-cs"/>
              </a:rPr>
              <a:t> – </a:t>
            </a:r>
            <a:r>
              <a:rPr lang="pt-BR" sz="3200" b="1" kern="0" dirty="0">
                <a:latin typeface="+mj-lt"/>
                <a:ea typeface="+mj-ea"/>
                <a:cs typeface="+mj-cs"/>
              </a:rPr>
              <a:t>por parte das empresas</a:t>
            </a:r>
            <a:endParaRPr lang="pt-BR" sz="32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5604" name="CaixaDeTexto 23"/>
          <p:cNvSpPr txBox="1">
            <a:spLocks noChangeArrowheads="1"/>
          </p:cNvSpPr>
          <p:nvPr/>
        </p:nvSpPr>
        <p:spPr bwMode="auto">
          <a:xfrm>
            <a:off x="642938" y="1590947"/>
            <a:ext cx="871537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 investir para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formar Conhecimento Tácito</a:t>
            </a:r>
            <a:r>
              <a:rPr lang="pt-BR" dirty="0"/>
              <a:t>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buscar</a:t>
            </a:r>
            <a:r>
              <a:rPr lang="pt-BR" dirty="0"/>
              <a:t> intencionalmente o aprendizado, 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os “o quês” e os “porquês”;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envolver a empresa toda</a:t>
            </a:r>
            <a:r>
              <a:rPr lang="pt-BR" dirty="0"/>
              <a:t> na formação da base tecnológica;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estabelecer equipes de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</a:rPr>
              <a:t>P&amp;D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fortes e focadas;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pt-BR"/>
              <a:t> atuar </a:t>
            </a:r>
            <a:r>
              <a:rPr lang="pt-BR" dirty="0"/>
              <a:t>em produtos com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foco Global;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entender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Engenharia Reversa</a:t>
            </a:r>
            <a:r>
              <a:rPr lang="pt-BR" dirty="0"/>
              <a:t> como uma forma digna e útil de aprendizado;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investir em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Imitação Criativa ; 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investir em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Inovação Original;</a:t>
            </a:r>
            <a:endParaRPr lang="pt-BR" sz="1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aprender com os Clientes</a:t>
            </a:r>
            <a:r>
              <a:rPr lang="pt-BR" dirty="0"/>
              <a:t>, através de suas demandas;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aprender com os Fornecedores</a:t>
            </a:r>
            <a:r>
              <a:rPr lang="pt-BR" dirty="0"/>
              <a:t>, através de suas ofertas e grande entrosamento;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buscar acesso às tecnologias-chave </a:t>
            </a:r>
            <a:r>
              <a:rPr lang="pt-BR" dirty="0"/>
              <a:t>por todos os meios lícitos;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buscar participação num </a:t>
            </a:r>
            <a:r>
              <a:rPr lang="pt-BR" i="1" dirty="0">
                <a:solidFill>
                  <a:schemeClr val="accent1">
                    <a:lumMod val="50000"/>
                  </a:schemeClr>
                </a:solidFill>
              </a:rPr>
              <a:t>cluster</a:t>
            </a:r>
            <a:r>
              <a:rPr lang="pt-BR" dirty="0"/>
              <a:t> tão afim ao seu negócio quanto possível; 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focar</a:t>
            </a:r>
            <a:r>
              <a:rPr lang="pt-BR" dirty="0"/>
              <a:t> suas atividades,  evitando se perder na diversidade;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buscar a diferenciação</a:t>
            </a:r>
            <a:r>
              <a:rPr lang="pt-BR" dirty="0"/>
              <a:t>, através de produtos únicos;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buscar diversificação</a:t>
            </a:r>
            <a:r>
              <a:rPr lang="pt-BR" dirty="0"/>
              <a:t>,  para reduzir o risco empresarial;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buscar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ditar tendências</a:t>
            </a:r>
            <a:r>
              <a:rPr lang="pt-BR" dirty="0"/>
              <a:t>,  para ter acesso a maior valor agregado; </a:t>
            </a:r>
            <a:endParaRPr lang="pt-BR" sz="12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pt-BR" dirty="0"/>
              <a:t>não desistir facilmente, 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Risco Tecnológico faz parte do negócio</a:t>
            </a:r>
            <a:r>
              <a:rPr lang="pt-BR" dirty="0"/>
              <a:t>.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428625" y="285750"/>
            <a:ext cx="8453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3000"/>
              </a:lnSpc>
              <a:defRPr/>
            </a:pPr>
            <a:r>
              <a:rPr lang="pt-BR" sz="3200" b="1" kern="0" dirty="0">
                <a:latin typeface="+mj-lt"/>
                <a:ea typeface="+mj-ea"/>
                <a:cs typeface="+mj-cs"/>
              </a:rPr>
              <a:t>Considerações finais</a:t>
            </a:r>
            <a:endParaRPr lang="pt-BR" sz="3200" i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5604" name="CaixaDeTexto 23"/>
          <p:cNvSpPr txBox="1">
            <a:spLocks noChangeArrowheads="1"/>
          </p:cNvSpPr>
          <p:nvPr/>
        </p:nvSpPr>
        <p:spPr bwMode="auto">
          <a:xfrm>
            <a:off x="179512" y="1750164"/>
            <a:ext cx="87153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pt-BR" sz="2400" dirty="0" smtClean="0"/>
              <a:t>Aprendizado é processo consciente, intencional, </a:t>
            </a:r>
            <a:r>
              <a:rPr lang="pt-BR" sz="2400" dirty="0" err="1" smtClean="0"/>
              <a:t>não-automático</a:t>
            </a:r>
            <a:r>
              <a:rPr lang="pt-BR" sz="2400" dirty="0" smtClean="0"/>
              <a:t> e ativo (</a:t>
            </a:r>
            <a:r>
              <a:rPr lang="pt-BR" sz="2400" dirty="0" err="1" smtClean="0"/>
              <a:t>Lall</a:t>
            </a:r>
            <a:endParaRPr lang="pt-BR" sz="2400" dirty="0" smtClean="0"/>
          </a:p>
          <a:p>
            <a:pPr lvl="1">
              <a:buFont typeface="Wingdings" pitchFamily="2" charset="2"/>
              <a:buChar char="Ø"/>
              <a:defRPr/>
            </a:pPr>
            <a:endParaRPr lang="pt-BR" sz="2400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pt-BR" sz="2400" dirty="0" smtClean="0"/>
              <a:t>O avanço tecnológico é a principal força motora do desenvolvimento econômico (Kim &amp; Nelson)</a:t>
            </a:r>
          </a:p>
          <a:p>
            <a:pPr lvl="1">
              <a:defRPr/>
            </a:pPr>
            <a:r>
              <a:rPr lang="pt-BR" sz="2400" dirty="0" smtClean="0"/>
              <a:t>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pt-BR" sz="2400" dirty="0" smtClean="0"/>
              <a:t> Conhecimento e Inovação conduzem à produção e ao comércio (OCDE, 2007)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444D26"/>
                </a:solidFill>
                <a:sym typeface="Tw Cen MT" pitchFamily="34" charset="0"/>
              </a:rPr>
              <a:t>Quem sou?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362200" y="1680592"/>
            <a:ext cx="6781800" cy="4772744"/>
          </a:xfrm>
        </p:spPr>
        <p:txBody>
          <a:bodyPr/>
          <a:lstStyle/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Luiz Mariano Julio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Eng.  de Eletrônica – ITA 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Mestre em Política Científica &amp; Tecnológica – Unicamp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MBA em Gestão de Equipes - FGV</a:t>
            </a:r>
          </a:p>
          <a:p>
            <a:pPr lvl="1">
              <a:spcBef>
                <a:spcPts val="563"/>
              </a:spcBef>
              <a:buClrTx/>
              <a:buFont typeface="Tw Cen MT" pitchFamily="34" charset="0"/>
              <a:buNone/>
            </a:pPr>
            <a:endParaRPr lang="pt-BR" dirty="0" smtClean="0">
              <a:solidFill>
                <a:srgbClr val="000000"/>
              </a:solidFill>
              <a:sym typeface="Tw Cen MT" pitchFamily="34" charset="0"/>
            </a:endParaRP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CTO da Positivo Informática S.A.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29 anos de carreira em </a:t>
            </a:r>
            <a:r>
              <a:rPr lang="pt-BR" dirty="0" err="1" smtClean="0">
                <a:solidFill>
                  <a:srgbClr val="000000"/>
                </a:solidFill>
                <a:sym typeface="Tw Cen MT" pitchFamily="34" charset="0"/>
              </a:rPr>
              <a:t>P&amp;D</a:t>
            </a: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 (Curitiba, São José dos Campos, São Paulo,  Manaus,  Munique)</a:t>
            </a:r>
            <a:endParaRPr lang="pt-BR" dirty="0">
              <a:solidFill>
                <a:srgbClr val="000000"/>
              </a:solidFill>
              <a:sym typeface="Tw Cen M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043608" y="2348880"/>
            <a:ext cx="676875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Parte A: Conceituação</a:t>
            </a:r>
          </a:p>
          <a:p>
            <a:pPr algn="ctr">
              <a:defRPr/>
            </a:pPr>
            <a:endParaRPr lang="pt-BR" sz="3600" b="1" kern="0" dirty="0" smtClean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Aprendizado Tecnológico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escreve sobre Aprendizado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257800"/>
          </a:xfrm>
        </p:spPr>
        <p:txBody>
          <a:bodyPr/>
          <a:lstStyle/>
          <a:p>
            <a:r>
              <a:rPr lang="pt-BR" dirty="0" err="1" smtClean="0"/>
              <a:t>Rauen</a:t>
            </a:r>
            <a:r>
              <a:rPr lang="pt-BR" dirty="0" smtClean="0"/>
              <a:t> (2011) - </a:t>
            </a:r>
            <a:r>
              <a:rPr lang="pt-BR" dirty="0" smtClean="0">
                <a:solidFill>
                  <a:srgbClr val="0070C0"/>
                </a:solidFill>
              </a:rPr>
              <a:t>tecnologia é o saber-fazer</a:t>
            </a:r>
            <a:r>
              <a:rPr lang="pt-BR" dirty="0" smtClean="0"/>
              <a:t>,  que é muito mais que a simples aplicação da ciência no processo produtivo. </a:t>
            </a:r>
            <a:r>
              <a:rPr lang="pt-BR" sz="1800" dirty="0" smtClean="0"/>
              <a:t>[</a:t>
            </a:r>
            <a:r>
              <a:rPr lang="pt-BR" sz="1800" dirty="0" err="1" smtClean="0"/>
              <a:t>Sábato</a:t>
            </a:r>
            <a:r>
              <a:rPr lang="pt-BR" sz="1800" dirty="0" smtClean="0"/>
              <a:t> (1978), Dias (1996), </a:t>
            </a:r>
            <a:r>
              <a:rPr lang="pt-BR" sz="1800" dirty="0" err="1" smtClean="0"/>
              <a:t>Schon</a:t>
            </a:r>
            <a:r>
              <a:rPr lang="pt-BR" sz="1800" dirty="0" smtClean="0"/>
              <a:t> (1967), </a:t>
            </a:r>
            <a:r>
              <a:rPr lang="pt-BR" sz="1800" dirty="0" err="1" smtClean="0"/>
              <a:t>Dosi</a:t>
            </a:r>
            <a:r>
              <a:rPr lang="pt-BR" sz="1800" dirty="0" smtClean="0"/>
              <a:t> (1982) e Kline &amp; </a:t>
            </a:r>
            <a:r>
              <a:rPr lang="pt-BR" sz="1800" dirty="0" err="1" smtClean="0"/>
              <a:t>Rosemberg</a:t>
            </a:r>
            <a:r>
              <a:rPr lang="pt-BR" sz="1800" dirty="0" smtClean="0"/>
              <a:t> (1986)] </a:t>
            </a:r>
            <a:endParaRPr lang="pt-BR" dirty="0" smtClean="0"/>
          </a:p>
          <a:p>
            <a:r>
              <a:rPr lang="pt-BR" dirty="0" smtClean="0"/>
              <a:t>Kim &amp; Nelson (2005) - o avanço tecnológico é a principal </a:t>
            </a:r>
            <a:r>
              <a:rPr lang="pt-BR" dirty="0" smtClean="0">
                <a:solidFill>
                  <a:srgbClr val="0070C0"/>
                </a:solidFill>
              </a:rPr>
              <a:t>força motora do desenvolvimento econômico </a:t>
            </a:r>
            <a:r>
              <a:rPr lang="pt-BR" sz="1800" dirty="0" smtClean="0"/>
              <a:t>[(Smith - 1776, Marx - 1867, </a:t>
            </a:r>
            <a:r>
              <a:rPr lang="pt-BR" sz="1800" dirty="0" err="1" smtClean="0"/>
              <a:t>Schumpeter</a:t>
            </a:r>
            <a:r>
              <a:rPr lang="pt-BR" sz="1800" dirty="0" smtClean="0"/>
              <a:t> - 1912)]</a:t>
            </a:r>
            <a:endParaRPr lang="pt-BR" dirty="0" smtClean="0"/>
          </a:p>
          <a:p>
            <a:r>
              <a:rPr lang="pt-BR" dirty="0" smtClean="0"/>
              <a:t> Nelson e Pack (1999) - o aprendizado e domínio eficaz de novas tecnologias exigem </a:t>
            </a:r>
            <a:r>
              <a:rPr lang="pt-BR" dirty="0" smtClean="0">
                <a:solidFill>
                  <a:srgbClr val="0070C0"/>
                </a:solidFill>
              </a:rPr>
              <a:t>espírito empreendedor</a:t>
            </a:r>
            <a:r>
              <a:rPr lang="pt-BR" dirty="0" smtClean="0"/>
              <a:t> e a </a:t>
            </a:r>
            <a:r>
              <a:rPr lang="pt-BR" dirty="0" err="1" smtClean="0"/>
              <a:t>conseqüente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70C0"/>
                </a:solidFill>
              </a:rPr>
              <a:t>capacidade de assumir riscos</a:t>
            </a:r>
            <a:r>
              <a:rPr lang="pt-BR" dirty="0" smtClean="0"/>
              <a:t>. [Teoria da Assimilação] </a:t>
            </a:r>
            <a:r>
              <a:rPr lang="pt-BR" sz="1800" dirty="0" smtClean="0"/>
              <a:t>[Pack &amp; </a:t>
            </a:r>
            <a:r>
              <a:rPr lang="pt-BR" sz="1800" dirty="0" err="1" smtClean="0"/>
              <a:t>Westphal</a:t>
            </a:r>
            <a:r>
              <a:rPr lang="pt-BR" sz="1800" dirty="0" smtClean="0"/>
              <a:t>,  </a:t>
            </a:r>
            <a:r>
              <a:rPr lang="pt-BR" sz="1800" dirty="0" err="1" smtClean="0"/>
              <a:t>Amsden</a:t>
            </a:r>
            <a:r>
              <a:rPr lang="pt-BR" sz="1800" dirty="0" smtClean="0"/>
              <a:t> – 80´s,   Kim – 90´s]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351840" cy="5257800"/>
          </a:xfrm>
        </p:spPr>
        <p:txBody>
          <a:bodyPr/>
          <a:lstStyle/>
          <a:p>
            <a:pPr algn="just"/>
            <a:r>
              <a:rPr lang="pt-BR" dirty="0" err="1" smtClean="0"/>
              <a:t>Teece</a:t>
            </a:r>
            <a:r>
              <a:rPr lang="pt-BR" dirty="0" smtClean="0"/>
              <a:t> (2005) - o aumento do estoque de </a:t>
            </a:r>
            <a:r>
              <a:rPr lang="pt-BR" dirty="0" smtClean="0">
                <a:solidFill>
                  <a:srgbClr val="0070C0"/>
                </a:solidFill>
              </a:rPr>
              <a:t>conhecimentos úteis </a:t>
            </a:r>
            <a:r>
              <a:rPr lang="pt-BR" dirty="0" smtClean="0"/>
              <a:t>e a extensão de suas aplicações ocorre principalmente </a:t>
            </a:r>
            <a:r>
              <a:rPr lang="pt-BR" dirty="0" smtClean="0">
                <a:solidFill>
                  <a:srgbClr val="0070C0"/>
                </a:solidFill>
              </a:rPr>
              <a:t>por meio das empresas</a:t>
            </a:r>
            <a:r>
              <a:rPr lang="pt-BR" dirty="0" smtClean="0"/>
              <a:t>,  num ambiente institucional estabelecido pelos governos.</a:t>
            </a:r>
          </a:p>
          <a:p>
            <a:pPr algn="just"/>
            <a:r>
              <a:rPr lang="pt-BR" dirty="0" err="1" smtClean="0"/>
              <a:t>Veselka</a:t>
            </a:r>
            <a:r>
              <a:rPr lang="pt-BR" dirty="0" smtClean="0"/>
              <a:t> (2005)  - lançamento de uma </a:t>
            </a:r>
            <a:r>
              <a:rPr lang="pt-BR" dirty="0" smtClean="0">
                <a:solidFill>
                  <a:srgbClr val="0070C0"/>
                </a:solidFill>
              </a:rPr>
              <a:t>nova tecnologia está envolvido numa nuvem de incertezas</a:t>
            </a:r>
            <a:r>
              <a:rPr lang="pt-BR" dirty="0" smtClean="0"/>
              <a:t>,  onde o mercado não está consciente nem dos aspectos tecnológicos nem dos aspectos econômicos da inovação.  Tende a ter alto custo e confiabilidade limitada,  porém é altamente desejável em alguns nichos, onde compete com poucos concorrentes e isso propicia altas margens de lucro.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dirty="0" smtClean="0"/>
              <a:t>Quem escreve sobre Aprendizado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351840" cy="5257800"/>
          </a:xfrm>
        </p:spPr>
        <p:txBody>
          <a:bodyPr/>
          <a:lstStyle/>
          <a:p>
            <a:pPr algn="just"/>
            <a:r>
              <a:rPr lang="pt-BR" dirty="0" smtClean="0"/>
              <a:t>Nelson (1990) - uma </a:t>
            </a:r>
            <a:r>
              <a:rPr lang="pt-BR" dirty="0" smtClean="0">
                <a:solidFill>
                  <a:srgbClr val="0070C0"/>
                </a:solidFill>
              </a:rPr>
              <a:t>transferência de tecnologia </a:t>
            </a:r>
            <a:r>
              <a:rPr lang="pt-BR" dirty="0" smtClean="0"/>
              <a:t>bem-sucedida </a:t>
            </a:r>
            <a:r>
              <a:rPr lang="pt-BR" dirty="0" smtClean="0">
                <a:solidFill>
                  <a:srgbClr val="0070C0"/>
                </a:solidFill>
              </a:rPr>
              <a:t>envolve aprendizado local</a:t>
            </a:r>
            <a:r>
              <a:rPr lang="pt-BR" dirty="0" smtClean="0"/>
              <a:t>, pois os elementos incorporados (máquinas e técnicas) só poderão ser utilizados de uma forma otimizada se forem complementados por </a:t>
            </a:r>
            <a:r>
              <a:rPr lang="pt-BR" dirty="0" smtClean="0">
                <a:solidFill>
                  <a:srgbClr val="0070C0"/>
                </a:solidFill>
              </a:rPr>
              <a:t>conhecimento tácito</a:t>
            </a:r>
            <a:r>
              <a:rPr lang="pt-BR" dirty="0" smtClean="0"/>
              <a:t> que precisa ser desenvolvido localmente.</a:t>
            </a:r>
          </a:p>
          <a:p>
            <a:pPr algn="just"/>
            <a:r>
              <a:rPr lang="pt-BR" dirty="0" err="1" smtClean="0"/>
              <a:t>Lall</a:t>
            </a:r>
            <a:r>
              <a:rPr lang="pt-BR" dirty="0" smtClean="0"/>
              <a:t> (2005) - o processo de mudança tecnológica nos países em desenvolvimento envolve a </a:t>
            </a:r>
            <a:r>
              <a:rPr lang="pt-BR" dirty="0" smtClean="0">
                <a:solidFill>
                  <a:srgbClr val="0070C0"/>
                </a:solidFill>
              </a:rPr>
              <a:t>obtenção e o aperfeiçoamento de aptidões tecnológicas já existentes nas economias industriais avançadas</a:t>
            </a:r>
            <a:r>
              <a:rPr lang="pt-BR" dirty="0" smtClean="0"/>
              <a:t>, mais do que a busca de inovações nas fronteiras da tecnologia.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67544" y="332656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Quem escreve sobre Aprendizado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Decálogo de </a:t>
            </a:r>
            <a:r>
              <a:rPr lang="pt-BR" dirty="0" err="1" smtClean="0"/>
              <a:t>Lall</a:t>
            </a:r>
            <a:r>
              <a:rPr lang="pt-BR" dirty="0" smtClean="0"/>
              <a:t> – </a:t>
            </a:r>
            <a:r>
              <a:rPr lang="pt-BR" sz="2400" dirty="0" smtClean="0"/>
              <a:t>aprendizado tecnológico nas empresas de países em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712968" cy="5257800"/>
          </a:xfrm>
        </p:spPr>
        <p:txBody>
          <a:bodyPr/>
          <a:lstStyle/>
          <a:p>
            <a:pPr marL="881063" lvl="1" indent="-514350" algn="just">
              <a:buFont typeface="+mj-lt"/>
              <a:buAutoNum type="arabicPeriod"/>
            </a:pPr>
            <a:r>
              <a:rPr lang="pt-BR" sz="2800" dirty="0" smtClean="0">
                <a:solidFill>
                  <a:srgbClr val="0070C0"/>
                </a:solidFill>
              </a:rPr>
              <a:t>Aprendizado é processo consciente, intencional, </a:t>
            </a:r>
            <a:r>
              <a:rPr lang="pt-BR" sz="2800" dirty="0" err="1" smtClean="0">
                <a:solidFill>
                  <a:srgbClr val="0070C0"/>
                </a:solidFill>
              </a:rPr>
              <a:t>não-automático</a:t>
            </a:r>
            <a:r>
              <a:rPr lang="pt-BR" sz="2800" dirty="0" smtClean="0">
                <a:solidFill>
                  <a:srgbClr val="0070C0"/>
                </a:solidFill>
              </a:rPr>
              <a:t> e ativo</a:t>
            </a:r>
            <a:r>
              <a:rPr lang="pt-BR" sz="2800" dirty="0" smtClean="0"/>
              <a:t>. Empresas que utilizam determinada tecnologia por períodos similares não serão igualmente proficientes se não fizerem esforços deliberados para a construção de aptidões, similares em intensidade e eficácia;</a:t>
            </a:r>
            <a:endParaRPr lang="pt-BR" sz="1800" dirty="0" smtClean="0"/>
          </a:p>
          <a:p>
            <a:pPr marL="881063" lvl="1" indent="-514350" algn="just">
              <a:buFont typeface="+mj-lt"/>
              <a:buAutoNum type="arabicPeriod"/>
            </a:pPr>
            <a:r>
              <a:rPr lang="pt-BR" sz="2800" dirty="0" smtClean="0">
                <a:solidFill>
                  <a:srgbClr val="0070C0"/>
                </a:solidFill>
              </a:rPr>
              <a:t>Empresas tem informações incompletas </a:t>
            </a:r>
            <a:r>
              <a:rPr lang="pt-BR" sz="2800" dirty="0" smtClean="0"/>
              <a:t>sobre alternativas e funções técnicas, com conhecimento imperfeito, irregular e nebuloso das tecnologias que utilizam. Devido a isso,  empresas possuem curvas de aprendizado diferentes, associadas às suas trajetórias tecnológicas individuais;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Decálogo de </a:t>
            </a:r>
            <a:r>
              <a:rPr lang="pt-BR" dirty="0" err="1" smtClean="0"/>
              <a:t>Lall</a:t>
            </a:r>
            <a:r>
              <a:rPr lang="pt-BR" dirty="0" smtClean="0"/>
              <a:t> – </a:t>
            </a:r>
            <a:r>
              <a:rPr lang="pt-BR" sz="2400" dirty="0" smtClean="0"/>
              <a:t>aprendizado tecnológico nas empresas de países em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257800"/>
          </a:xfrm>
        </p:spPr>
        <p:txBody>
          <a:bodyPr/>
          <a:lstStyle/>
          <a:p>
            <a:pPr marL="881063" lvl="1" indent="-514350">
              <a:buFont typeface="+mj-lt"/>
              <a:buAutoNum type="arabicPeriod" startAt="3"/>
            </a:pPr>
            <a:r>
              <a:rPr lang="pt-BR" sz="2800" dirty="0" smtClean="0"/>
              <a:t>Empresas podem não saber como aprender e </a:t>
            </a:r>
            <a:r>
              <a:rPr lang="pt-BR" sz="2800" dirty="0" smtClean="0">
                <a:solidFill>
                  <a:srgbClr val="0070C0"/>
                </a:solidFill>
              </a:rPr>
              <a:t>o próprio processo de aprendizado precisar ser aprendido</a:t>
            </a:r>
            <a:r>
              <a:rPr lang="pt-BR" sz="2800" dirty="0" smtClean="0"/>
              <a:t>. Dependendo do grau de obsolescência de sua base tecnológica esta pode não ser um bom ponto de partida para o aprendizado de tecnologias mais modernas;</a:t>
            </a:r>
          </a:p>
          <a:p>
            <a:pPr marL="881063" lvl="1" indent="-514350">
              <a:buFont typeface="+mj-lt"/>
              <a:buAutoNum type="arabicPeriod" startAt="3"/>
            </a:pPr>
            <a:r>
              <a:rPr lang="pt-BR" sz="2800" dirty="0" smtClean="0">
                <a:solidFill>
                  <a:srgbClr val="0070C0"/>
                </a:solidFill>
              </a:rPr>
              <a:t>Empresas enfrentam as incertezas </a:t>
            </a:r>
            <a:r>
              <a:rPr lang="pt-BR" sz="2800" dirty="0" smtClean="0"/>
              <a:t>através do desenvolvimento de </a:t>
            </a:r>
            <a:r>
              <a:rPr lang="pt-BR" sz="2800" dirty="0" smtClean="0">
                <a:solidFill>
                  <a:srgbClr val="0070C0"/>
                </a:solidFill>
              </a:rPr>
              <a:t>rotinas organizacionais e administrativas satisfatórias </a:t>
            </a:r>
            <a:r>
              <a:rPr lang="pt-BR" sz="2800" dirty="0" smtClean="0"/>
              <a:t>e as ajustam ao longo do tempo. Com isso estabelecem trajetórias tecnológicas que influenciam o processo de aprendizado, pois as aptidões e rotinas estabelecidas formam a base a partir da qual as empresas incorporam as novas tecnologias;</a:t>
            </a:r>
          </a:p>
          <a:p>
            <a:pPr marL="881063" lvl="1" indent="-514350">
              <a:buFont typeface="+mj-lt"/>
              <a:buAutoNum type="arabicPeriod" startAt="3"/>
            </a:pPr>
            <a:r>
              <a:rPr lang="pt-BR" sz="2800" dirty="0" smtClean="0"/>
              <a:t>;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Decálogo de </a:t>
            </a:r>
            <a:r>
              <a:rPr lang="pt-BR" dirty="0" err="1" smtClean="0"/>
              <a:t>Lall</a:t>
            </a:r>
            <a:r>
              <a:rPr lang="pt-BR" dirty="0" smtClean="0"/>
              <a:t> – </a:t>
            </a:r>
            <a:r>
              <a:rPr lang="pt-BR" sz="2400" dirty="0" smtClean="0"/>
              <a:t>aprendizado tecnológico nas empresas de países em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752528"/>
          </a:xfrm>
        </p:spPr>
        <p:txBody>
          <a:bodyPr/>
          <a:lstStyle/>
          <a:p>
            <a:pPr marL="881063" lvl="1" indent="-514350">
              <a:buFont typeface="+mj-lt"/>
              <a:buAutoNum type="arabicPeriod" startAt="5"/>
            </a:pPr>
            <a:r>
              <a:rPr lang="pt-BR" sz="2800" dirty="0" smtClean="0"/>
              <a:t>O </a:t>
            </a:r>
            <a:r>
              <a:rPr lang="pt-BR" sz="2800" dirty="0" smtClean="0">
                <a:solidFill>
                  <a:srgbClr val="0070C0"/>
                </a:solidFill>
              </a:rPr>
              <a:t>processo de aprendizado é altamente específico à tecnologia</a:t>
            </a:r>
            <a:r>
              <a:rPr lang="pt-BR" sz="2800" dirty="0" smtClean="0"/>
              <a:t>, demandando tanto maior esforço quanto maior o grau de conhecimento tácito necessário.  Portanto, existem tecnologias “fáceis” e “difíceis” de conseguir,, dependendo da gama de conhecimentos e habilidades necessárias;</a:t>
            </a:r>
          </a:p>
          <a:p>
            <a:pPr marL="881063" lvl="1" indent="-514350">
              <a:buFont typeface="+mj-lt"/>
              <a:buAutoNum type="arabicPeriod" startAt="5"/>
            </a:pPr>
            <a:r>
              <a:rPr lang="pt-BR" sz="2800" dirty="0" smtClean="0">
                <a:solidFill>
                  <a:srgbClr val="0070C0"/>
                </a:solidFill>
              </a:rPr>
              <a:t>Diferentes tecnologias apresentam diferentes graus de dependência na interação com fontes externas </a:t>
            </a:r>
            <a:r>
              <a:rPr lang="pt-BR" sz="2800" dirty="0" smtClean="0"/>
              <a:t>de conhecimento, e isso influi no custo, duração e riscos do aprendizado;</a:t>
            </a:r>
          </a:p>
          <a:p>
            <a:pPr marL="881063" lvl="1" indent="-514350">
              <a:buFont typeface="+mj-lt"/>
              <a:buAutoNum type="arabicPeriod" startAt="5"/>
            </a:pP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D3060C9-527C-424B-9301-DD514165EF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1665</Words>
  <Application>Microsoft Office PowerPoint</Application>
  <PresentationFormat>Apresentação na tela (4:3)</PresentationFormat>
  <Paragraphs>140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AcademicPresentation2</vt:lpstr>
      <vt:lpstr>Aprendizado Tecnológico </vt:lpstr>
      <vt:lpstr>Quem sou?</vt:lpstr>
      <vt:lpstr>Slide 3</vt:lpstr>
      <vt:lpstr>Quem escreve sobre Aprendizado</vt:lpstr>
      <vt:lpstr>Quem escreve sobre Aprendizado</vt:lpstr>
      <vt:lpstr>Slide 6</vt:lpstr>
      <vt:lpstr>Decálogo de Lall – aprendizado tecnológico nas empresas de países em desenvolvimento</vt:lpstr>
      <vt:lpstr>Decálogo de Lall – aprendizado tecnológico nas empresas de países em desenvolvimento</vt:lpstr>
      <vt:lpstr>Decálogo de Lall – aprendizado tecnológico nas empresas de países em desenvolvimento</vt:lpstr>
      <vt:lpstr>Decálogo de Lall – aprendizado tecnológico nas empresas de países em desenvolvimento</vt:lpstr>
      <vt:lpstr>Decálogo de Lall – aprendizado tecnológico nas empresas de países em desenvolvimento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2012-11-20T23:07:34Z</dcterms:created>
  <dcterms:modified xsi:type="dcterms:W3CDTF">2012-12-08T23:08:21Z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